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3" r:id="rId2"/>
    <p:sldId id="257" r:id="rId3"/>
    <p:sldId id="285" r:id="rId4"/>
    <p:sldId id="256" r:id="rId5"/>
    <p:sldId id="261" r:id="rId6"/>
    <p:sldId id="262" r:id="rId7"/>
    <p:sldId id="263" r:id="rId8"/>
    <p:sldId id="264" r:id="rId9"/>
    <p:sldId id="277" r:id="rId10"/>
    <p:sldId id="265" r:id="rId11"/>
    <p:sldId id="266" r:id="rId12"/>
    <p:sldId id="276" r:id="rId13"/>
    <p:sldId id="275" r:id="rId14"/>
    <p:sldId id="259" r:id="rId15"/>
    <p:sldId id="284" r:id="rId16"/>
    <p:sldId id="267" r:id="rId17"/>
    <p:sldId id="279" r:id="rId18"/>
    <p:sldId id="280" r:id="rId19"/>
    <p:sldId id="278" r:id="rId20"/>
  </p:sldIdLst>
  <p:sldSz cx="9144000" cy="6858000" type="screen4x3"/>
  <p:notesSz cx="7086600" cy="9024938"/>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777"/>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746"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P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PE"/>
          </a:p>
        </p:txBody>
      </p:sp>
      <p:sp>
        <p:nvSpPr>
          <p:cNvPr id="4" name="3 Marcador de fecha"/>
          <p:cNvSpPr>
            <a:spLocks noGrp="1"/>
          </p:cNvSpPr>
          <p:nvPr>
            <p:ph type="dt" sz="half" idx="10"/>
          </p:nvPr>
        </p:nvSpPr>
        <p:spPr/>
        <p:txBody>
          <a:bodyPr/>
          <a:lstStyle/>
          <a:p>
            <a:fld id="{8818C20E-B4F1-4230-9565-AD0EBB217F7D}" type="datetimeFigureOut">
              <a:rPr lang="es-PE" smtClean="0"/>
              <a:pPr/>
              <a:t>3/09/2021</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3625D9BE-349A-4555-B029-8B1F3FBA4662}" type="slidenum">
              <a:rPr lang="es-PE" smtClean="0"/>
              <a:pPr/>
              <a:t>‹Nº›</a:t>
            </a:fld>
            <a:endParaRPr lang="es-P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fecha"/>
          <p:cNvSpPr>
            <a:spLocks noGrp="1"/>
          </p:cNvSpPr>
          <p:nvPr>
            <p:ph type="dt" sz="half" idx="10"/>
          </p:nvPr>
        </p:nvSpPr>
        <p:spPr/>
        <p:txBody>
          <a:bodyPr/>
          <a:lstStyle/>
          <a:p>
            <a:fld id="{8818C20E-B4F1-4230-9565-AD0EBB217F7D}" type="datetimeFigureOut">
              <a:rPr lang="es-PE" smtClean="0"/>
              <a:pPr/>
              <a:t>3/09/2021</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3625D9BE-349A-4555-B029-8B1F3FBA4662}" type="slidenum">
              <a:rPr lang="es-PE" smtClean="0"/>
              <a:pPr/>
              <a:t>‹Nº›</a:t>
            </a:fld>
            <a:endParaRPr lang="es-P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P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fecha"/>
          <p:cNvSpPr>
            <a:spLocks noGrp="1"/>
          </p:cNvSpPr>
          <p:nvPr>
            <p:ph type="dt" sz="half" idx="10"/>
          </p:nvPr>
        </p:nvSpPr>
        <p:spPr/>
        <p:txBody>
          <a:bodyPr/>
          <a:lstStyle/>
          <a:p>
            <a:fld id="{8818C20E-B4F1-4230-9565-AD0EBB217F7D}" type="datetimeFigureOut">
              <a:rPr lang="es-PE" smtClean="0"/>
              <a:pPr/>
              <a:t>3/09/2021</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3625D9BE-349A-4555-B029-8B1F3FBA4662}" type="slidenum">
              <a:rPr lang="es-PE" smtClean="0"/>
              <a:pPr/>
              <a:t>‹Nº›</a:t>
            </a:fld>
            <a:endParaRPr lang="es-P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fecha"/>
          <p:cNvSpPr>
            <a:spLocks noGrp="1"/>
          </p:cNvSpPr>
          <p:nvPr>
            <p:ph type="dt" sz="half" idx="10"/>
          </p:nvPr>
        </p:nvSpPr>
        <p:spPr/>
        <p:txBody>
          <a:bodyPr/>
          <a:lstStyle/>
          <a:p>
            <a:fld id="{8818C20E-B4F1-4230-9565-AD0EBB217F7D}" type="datetimeFigureOut">
              <a:rPr lang="es-PE" smtClean="0"/>
              <a:pPr/>
              <a:t>3/09/2021</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3625D9BE-349A-4555-B029-8B1F3FBA4662}" type="slidenum">
              <a:rPr lang="es-PE" smtClean="0"/>
              <a:pPr/>
              <a:t>‹Nº›</a:t>
            </a:fld>
            <a:endParaRPr lang="es-P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P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8818C20E-B4F1-4230-9565-AD0EBB217F7D}" type="datetimeFigureOut">
              <a:rPr lang="es-PE" smtClean="0"/>
              <a:pPr/>
              <a:t>3/09/2021</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3625D9BE-349A-4555-B029-8B1F3FBA4662}" type="slidenum">
              <a:rPr lang="es-PE" smtClean="0"/>
              <a:pPr/>
              <a:t>‹Nº›</a:t>
            </a:fld>
            <a:endParaRPr lang="es-P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4 Marcador de fecha"/>
          <p:cNvSpPr>
            <a:spLocks noGrp="1"/>
          </p:cNvSpPr>
          <p:nvPr>
            <p:ph type="dt" sz="half" idx="10"/>
          </p:nvPr>
        </p:nvSpPr>
        <p:spPr/>
        <p:txBody>
          <a:bodyPr/>
          <a:lstStyle/>
          <a:p>
            <a:fld id="{8818C20E-B4F1-4230-9565-AD0EBB217F7D}" type="datetimeFigureOut">
              <a:rPr lang="es-PE" smtClean="0"/>
              <a:pPr/>
              <a:t>3/09/2021</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3625D9BE-349A-4555-B029-8B1F3FBA4662}" type="slidenum">
              <a:rPr lang="es-PE" smtClean="0"/>
              <a:pPr/>
              <a:t>‹Nº›</a:t>
            </a:fld>
            <a:endParaRPr lang="es-P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P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6 Marcador de fecha"/>
          <p:cNvSpPr>
            <a:spLocks noGrp="1"/>
          </p:cNvSpPr>
          <p:nvPr>
            <p:ph type="dt" sz="half" idx="10"/>
          </p:nvPr>
        </p:nvSpPr>
        <p:spPr/>
        <p:txBody>
          <a:bodyPr/>
          <a:lstStyle/>
          <a:p>
            <a:fld id="{8818C20E-B4F1-4230-9565-AD0EBB217F7D}" type="datetimeFigureOut">
              <a:rPr lang="es-PE" smtClean="0"/>
              <a:pPr/>
              <a:t>3/09/2021</a:t>
            </a:fld>
            <a:endParaRPr lang="es-PE"/>
          </a:p>
        </p:txBody>
      </p:sp>
      <p:sp>
        <p:nvSpPr>
          <p:cNvPr id="8" name="7 Marcador de pie de página"/>
          <p:cNvSpPr>
            <a:spLocks noGrp="1"/>
          </p:cNvSpPr>
          <p:nvPr>
            <p:ph type="ftr" sz="quarter" idx="11"/>
          </p:nvPr>
        </p:nvSpPr>
        <p:spPr/>
        <p:txBody>
          <a:bodyPr/>
          <a:lstStyle/>
          <a:p>
            <a:endParaRPr lang="es-PE"/>
          </a:p>
        </p:txBody>
      </p:sp>
      <p:sp>
        <p:nvSpPr>
          <p:cNvPr id="9" name="8 Marcador de número de diapositiva"/>
          <p:cNvSpPr>
            <a:spLocks noGrp="1"/>
          </p:cNvSpPr>
          <p:nvPr>
            <p:ph type="sldNum" sz="quarter" idx="12"/>
          </p:nvPr>
        </p:nvSpPr>
        <p:spPr/>
        <p:txBody>
          <a:bodyPr/>
          <a:lstStyle/>
          <a:p>
            <a:fld id="{3625D9BE-349A-4555-B029-8B1F3FBA4662}" type="slidenum">
              <a:rPr lang="es-PE" smtClean="0"/>
              <a:pPr/>
              <a:t>‹Nº›</a:t>
            </a:fld>
            <a:endParaRPr lang="es-P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fecha"/>
          <p:cNvSpPr>
            <a:spLocks noGrp="1"/>
          </p:cNvSpPr>
          <p:nvPr>
            <p:ph type="dt" sz="half" idx="10"/>
          </p:nvPr>
        </p:nvSpPr>
        <p:spPr/>
        <p:txBody>
          <a:bodyPr/>
          <a:lstStyle/>
          <a:p>
            <a:fld id="{8818C20E-B4F1-4230-9565-AD0EBB217F7D}" type="datetimeFigureOut">
              <a:rPr lang="es-PE" smtClean="0"/>
              <a:pPr/>
              <a:t>3/09/2021</a:t>
            </a:fld>
            <a:endParaRPr lang="es-PE"/>
          </a:p>
        </p:txBody>
      </p:sp>
      <p:sp>
        <p:nvSpPr>
          <p:cNvPr id="4" name="3 Marcador de pie de página"/>
          <p:cNvSpPr>
            <a:spLocks noGrp="1"/>
          </p:cNvSpPr>
          <p:nvPr>
            <p:ph type="ftr" sz="quarter" idx="11"/>
          </p:nvPr>
        </p:nvSpPr>
        <p:spPr/>
        <p:txBody>
          <a:bodyPr/>
          <a:lstStyle/>
          <a:p>
            <a:endParaRPr lang="es-PE"/>
          </a:p>
        </p:txBody>
      </p:sp>
      <p:sp>
        <p:nvSpPr>
          <p:cNvPr id="5" name="4 Marcador de número de diapositiva"/>
          <p:cNvSpPr>
            <a:spLocks noGrp="1"/>
          </p:cNvSpPr>
          <p:nvPr>
            <p:ph type="sldNum" sz="quarter" idx="12"/>
          </p:nvPr>
        </p:nvSpPr>
        <p:spPr/>
        <p:txBody>
          <a:bodyPr/>
          <a:lstStyle/>
          <a:p>
            <a:fld id="{3625D9BE-349A-4555-B029-8B1F3FBA4662}" type="slidenum">
              <a:rPr lang="es-PE" smtClean="0"/>
              <a:pPr/>
              <a:t>‹Nº›</a:t>
            </a:fld>
            <a:endParaRPr lang="es-P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818C20E-B4F1-4230-9565-AD0EBB217F7D}" type="datetimeFigureOut">
              <a:rPr lang="es-PE" smtClean="0"/>
              <a:pPr/>
              <a:t>3/09/2021</a:t>
            </a:fld>
            <a:endParaRPr lang="es-PE"/>
          </a:p>
        </p:txBody>
      </p:sp>
      <p:sp>
        <p:nvSpPr>
          <p:cNvPr id="3" name="2 Marcador de pie de página"/>
          <p:cNvSpPr>
            <a:spLocks noGrp="1"/>
          </p:cNvSpPr>
          <p:nvPr>
            <p:ph type="ftr" sz="quarter" idx="11"/>
          </p:nvPr>
        </p:nvSpPr>
        <p:spPr/>
        <p:txBody>
          <a:bodyPr/>
          <a:lstStyle/>
          <a:p>
            <a:endParaRPr lang="es-PE"/>
          </a:p>
        </p:txBody>
      </p:sp>
      <p:sp>
        <p:nvSpPr>
          <p:cNvPr id="4" name="3 Marcador de número de diapositiva"/>
          <p:cNvSpPr>
            <a:spLocks noGrp="1"/>
          </p:cNvSpPr>
          <p:nvPr>
            <p:ph type="sldNum" sz="quarter" idx="12"/>
          </p:nvPr>
        </p:nvSpPr>
        <p:spPr/>
        <p:txBody>
          <a:bodyPr/>
          <a:lstStyle/>
          <a:p>
            <a:fld id="{3625D9BE-349A-4555-B029-8B1F3FBA4662}" type="slidenum">
              <a:rPr lang="es-PE" smtClean="0"/>
              <a:pPr/>
              <a:t>‹Nº›</a:t>
            </a:fld>
            <a:endParaRPr lang="es-P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P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818C20E-B4F1-4230-9565-AD0EBB217F7D}" type="datetimeFigureOut">
              <a:rPr lang="es-PE" smtClean="0"/>
              <a:pPr/>
              <a:t>3/09/2021</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3625D9BE-349A-4555-B029-8B1F3FBA4662}" type="slidenum">
              <a:rPr lang="es-PE" smtClean="0"/>
              <a:pPr/>
              <a:t>‹Nº›</a:t>
            </a:fld>
            <a:endParaRPr lang="es-P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P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818C20E-B4F1-4230-9565-AD0EBB217F7D}" type="datetimeFigureOut">
              <a:rPr lang="es-PE" smtClean="0"/>
              <a:pPr/>
              <a:t>3/09/2021</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3625D9BE-349A-4555-B029-8B1F3FBA4662}" type="slidenum">
              <a:rPr lang="es-PE" smtClean="0"/>
              <a:pPr/>
              <a:t>‹Nº›</a:t>
            </a:fld>
            <a:endParaRPr lang="es-P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18C20E-B4F1-4230-9565-AD0EBB217F7D}" type="datetimeFigureOut">
              <a:rPr lang="es-PE" smtClean="0"/>
              <a:pPr/>
              <a:t>3/09/2021</a:t>
            </a:fld>
            <a:endParaRPr lang="es-P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5D9BE-349A-4555-B029-8B1F3FBA4662}" type="slidenum">
              <a:rPr lang="es-PE" smtClean="0"/>
              <a:pPr/>
              <a:t>‹Nº›</a:t>
            </a:fld>
            <a:endParaRPr lang="es-P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a:extLst>
              <a:ext uri="{FF2B5EF4-FFF2-40B4-BE49-F238E27FC236}">
                <a16:creationId xmlns:a16="http://schemas.microsoft.com/office/drawing/2014/main" id="{7F018A81-2900-4B95-AE72-283DA4480DA9}"/>
              </a:ext>
            </a:extLst>
          </p:cNvPr>
          <p:cNvSpPr txBox="1">
            <a:spLocks/>
          </p:cNvSpPr>
          <p:nvPr/>
        </p:nvSpPr>
        <p:spPr>
          <a:xfrm>
            <a:off x="5807" y="0"/>
            <a:ext cx="9144000" cy="6858000"/>
          </a:xfrm>
          <a:prstGeom prst="rect">
            <a:avLst/>
          </a:prstGeom>
          <a:blipFill>
            <a:blip r:embed="rId2" cstate="print"/>
            <a:stretch>
              <a:fillRect/>
            </a:stretch>
          </a:blipFill>
          <a:ln>
            <a:noFill/>
          </a:ln>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PE" sz="3200" b="0" i="1" u="none" strike="noStrike" kern="1200" cap="none" spc="0" normalizeH="0" baseline="0" noProof="0" dirty="0">
                <a:ln>
                  <a:noFill/>
                </a:ln>
                <a:solidFill>
                  <a:schemeClr val="tx1"/>
                </a:solidFill>
                <a:effectLst/>
                <a:uLnTx/>
                <a:uFillTx/>
                <a:latin typeface="+mn-lt"/>
                <a:ea typeface="+mn-ea"/>
                <a:cs typeface="+mn-cs"/>
              </a:rPr>
              <a:t> </a:t>
            </a:r>
            <a:endParaRPr kumimoji="0" lang="es-PE"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fondo negro">
            <a:extLst>
              <a:ext uri="{FF2B5EF4-FFF2-40B4-BE49-F238E27FC236}">
                <a16:creationId xmlns:a16="http://schemas.microsoft.com/office/drawing/2014/main" id="{1B23F8E9-3931-400F-8E6F-A4596E182C7D}"/>
              </a:ext>
            </a:extLst>
          </p:cNvPr>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5" name="Rectángulo 14">
            <a:extLst>
              <a:ext uri="{FF2B5EF4-FFF2-40B4-BE49-F238E27FC236}">
                <a16:creationId xmlns:a16="http://schemas.microsoft.com/office/drawing/2014/main" id="{D2837DCE-67A1-4113-A3BA-652BD454ACFC}"/>
              </a:ext>
            </a:extLst>
          </p:cNvPr>
          <p:cNvSpPr/>
          <p:nvPr/>
        </p:nvSpPr>
        <p:spPr>
          <a:xfrm>
            <a:off x="0" y="0"/>
            <a:ext cx="9149807" cy="6858000"/>
          </a:xfrm>
          <a:prstGeom prst="rect">
            <a:avLst/>
          </a:prstGeom>
          <a:solidFill>
            <a:srgbClr val="777777">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 name="Subtítulo 2">
            <a:extLst>
              <a:ext uri="{FF2B5EF4-FFF2-40B4-BE49-F238E27FC236}">
                <a16:creationId xmlns:a16="http://schemas.microsoft.com/office/drawing/2014/main" id="{55EE37B9-F0BA-46B2-81A8-DC211C498427}"/>
              </a:ext>
            </a:extLst>
          </p:cNvPr>
          <p:cNvSpPr>
            <a:spLocks noGrp="1"/>
          </p:cNvSpPr>
          <p:nvPr>
            <p:ph type="subTitle" idx="1"/>
          </p:nvPr>
        </p:nvSpPr>
        <p:spPr>
          <a:xfrm>
            <a:off x="149823" y="5085184"/>
            <a:ext cx="8814665" cy="1392560"/>
          </a:xfrm>
          <a:noFill/>
          <a:ln>
            <a:noFill/>
          </a:ln>
        </p:spPr>
        <p:txBody>
          <a:bodyPr vert="horz" lIns="91440" tIns="45720" rIns="91440" bIns="45720" rtlCol="0" anchor="ctr">
            <a:normAutofit fontScale="97500"/>
          </a:bodyPr>
          <a:lstStyle/>
          <a:p>
            <a:pPr>
              <a:spcBef>
                <a:spcPct val="0"/>
              </a:spcBef>
            </a:pPr>
            <a:r>
              <a:rPr lang="es-PE" sz="2800" b="1" dirty="0">
                <a:ln>
                  <a:solidFill>
                    <a:sysClr val="windowText" lastClr="000000"/>
                  </a:solidFill>
                </a:ln>
                <a:solidFill>
                  <a:schemeClr val="bg1"/>
                </a:solidFill>
                <a:latin typeface="+mj-lt"/>
                <a:ea typeface="+mj-ea"/>
                <a:cs typeface="+mj-cs"/>
              </a:rPr>
              <a:t>Marcelino Gonzales</a:t>
            </a:r>
          </a:p>
          <a:p>
            <a:pPr>
              <a:spcBef>
                <a:spcPct val="0"/>
              </a:spcBef>
            </a:pPr>
            <a:r>
              <a:rPr lang="es-PE" sz="2800" b="1" dirty="0">
                <a:ln>
                  <a:solidFill>
                    <a:sysClr val="windowText" lastClr="000000"/>
                  </a:solidFill>
                </a:ln>
                <a:solidFill>
                  <a:schemeClr val="bg1"/>
                </a:solidFill>
                <a:latin typeface="+mj-lt"/>
                <a:ea typeface="+mj-ea"/>
                <a:cs typeface="+mj-cs"/>
              </a:rPr>
              <a:t>Presidente del gremio de pescadores artesanales de El </a:t>
            </a:r>
            <a:r>
              <a:rPr lang="es-PE" sz="2800" b="1" dirty="0" err="1">
                <a:ln>
                  <a:solidFill>
                    <a:sysClr val="windowText" lastClr="000000"/>
                  </a:solidFill>
                </a:ln>
                <a:solidFill>
                  <a:schemeClr val="bg1"/>
                </a:solidFill>
                <a:latin typeface="+mj-lt"/>
                <a:ea typeface="+mj-ea"/>
                <a:cs typeface="+mj-cs"/>
              </a:rPr>
              <a:t>Ñuro</a:t>
            </a:r>
            <a:endParaRPr lang="es-PE" sz="2800" b="1" dirty="0">
              <a:ln>
                <a:solidFill>
                  <a:sysClr val="windowText" lastClr="000000"/>
                </a:solidFill>
              </a:ln>
              <a:solidFill>
                <a:schemeClr val="bg1"/>
              </a:solidFill>
              <a:latin typeface="+mj-lt"/>
              <a:ea typeface="+mj-ea"/>
              <a:cs typeface="+mj-cs"/>
            </a:endParaRPr>
          </a:p>
          <a:p>
            <a:pPr>
              <a:spcBef>
                <a:spcPct val="0"/>
              </a:spcBef>
            </a:pPr>
            <a:r>
              <a:rPr lang="es-PE" sz="2800" b="1" dirty="0">
                <a:ln>
                  <a:solidFill>
                    <a:sysClr val="windowText" lastClr="000000"/>
                  </a:solidFill>
                </a:ln>
                <a:solidFill>
                  <a:schemeClr val="bg1"/>
                </a:solidFill>
              </a:rPr>
              <a:t>3 de setiembre de 2021</a:t>
            </a:r>
            <a:endParaRPr lang="es-PE" sz="2800" b="1" dirty="0">
              <a:ln>
                <a:solidFill>
                  <a:sysClr val="windowText" lastClr="000000"/>
                </a:solidFill>
              </a:ln>
              <a:solidFill>
                <a:schemeClr val="bg1"/>
              </a:solidFill>
              <a:latin typeface="+mj-lt"/>
              <a:ea typeface="+mj-ea"/>
              <a:cs typeface="+mj-cs"/>
            </a:endParaRPr>
          </a:p>
        </p:txBody>
      </p:sp>
      <p:sp>
        <p:nvSpPr>
          <p:cNvPr id="11" name="Título 1">
            <a:extLst>
              <a:ext uri="{FF2B5EF4-FFF2-40B4-BE49-F238E27FC236}">
                <a16:creationId xmlns:a16="http://schemas.microsoft.com/office/drawing/2014/main" id="{B45A169A-EB0B-45DB-945E-A0C5E1BB12E9}"/>
              </a:ext>
            </a:extLst>
          </p:cNvPr>
          <p:cNvSpPr txBox="1">
            <a:spLocks/>
          </p:cNvSpPr>
          <p:nvPr/>
        </p:nvSpPr>
        <p:spPr>
          <a:xfrm>
            <a:off x="971600" y="401101"/>
            <a:ext cx="7200800" cy="2218825"/>
          </a:xfrm>
          <a:prstGeom prst="rect">
            <a:avLst/>
          </a:prstGeom>
          <a:noFill/>
          <a:ln>
            <a:noFill/>
          </a:ln>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PE" sz="4000" b="1" dirty="0">
                <a:ln>
                  <a:solidFill>
                    <a:sysClr val="windowText" lastClr="000000"/>
                  </a:solidFill>
                </a:ln>
                <a:solidFill>
                  <a:schemeClr val="bg1"/>
                </a:solidFill>
              </a:rPr>
              <a:t>El Pescador artesanal selectivo, responsable y su historia con la pesquería de merluza</a:t>
            </a:r>
          </a:p>
        </p:txBody>
      </p:sp>
    </p:spTree>
    <p:extLst>
      <p:ext uri="{BB962C8B-B14F-4D97-AF65-F5344CB8AC3E}">
        <p14:creationId xmlns:p14="http://schemas.microsoft.com/office/powerpoint/2010/main" val="547382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PE" sz="2800" b="1" i="1" dirty="0"/>
              <a:t>IMÁGENES DE CÓMO SE LE COLOCA EL HIELO YA PUESTO EN LAS CAJAS Y EN LA  BODEGA</a:t>
            </a:r>
          </a:p>
        </p:txBody>
      </p:sp>
      <p:sp>
        <p:nvSpPr>
          <p:cNvPr id="4" name="2 Marcador de contenido"/>
          <p:cNvSpPr txBox="1">
            <a:spLocks/>
          </p:cNvSpPr>
          <p:nvPr/>
        </p:nvSpPr>
        <p:spPr>
          <a:xfrm>
            <a:off x="4572000" y="1628800"/>
            <a:ext cx="4042792" cy="452596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PE"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Imagen 5">
            <a:extLst>
              <a:ext uri="{FF2B5EF4-FFF2-40B4-BE49-F238E27FC236}">
                <a16:creationId xmlns:a16="http://schemas.microsoft.com/office/drawing/2014/main" id="{A9A9534D-1949-425F-8F85-022026178BC8}"/>
              </a:ext>
            </a:extLst>
          </p:cNvPr>
          <p:cNvPicPr>
            <a:picLocks noChangeAspect="1"/>
          </p:cNvPicPr>
          <p:nvPr/>
        </p:nvPicPr>
        <p:blipFill>
          <a:blip r:embed="rId3"/>
          <a:stretch>
            <a:fillRect/>
          </a:stretch>
        </p:blipFill>
        <p:spPr>
          <a:xfrm>
            <a:off x="457200" y="1628800"/>
            <a:ext cx="4041998" cy="4523624"/>
          </a:xfrm>
          <a:prstGeom prst="rect">
            <a:avLst/>
          </a:prstGeom>
        </p:spPr>
      </p:pic>
    </p:spTree>
    <p:extLst>
      <p:ext uri="{BB962C8B-B14F-4D97-AF65-F5344CB8AC3E}">
        <p14:creationId xmlns:p14="http://schemas.microsoft.com/office/powerpoint/2010/main" val="3602794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PE" sz="2800" b="1" i="1" dirty="0"/>
              <a:t>IMÁGENES DEL DESEMBARQUE EN EL MUELLE</a:t>
            </a:r>
          </a:p>
        </p:txBody>
      </p:sp>
      <p:sp>
        <p:nvSpPr>
          <p:cNvPr id="4" name="2 Marcador de contenido"/>
          <p:cNvSpPr txBox="1">
            <a:spLocks/>
          </p:cNvSpPr>
          <p:nvPr/>
        </p:nvSpPr>
        <p:spPr>
          <a:xfrm>
            <a:off x="4572000" y="1556792"/>
            <a:ext cx="4248472" cy="452596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PE"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Imagen 5">
            <a:extLst>
              <a:ext uri="{FF2B5EF4-FFF2-40B4-BE49-F238E27FC236}">
                <a16:creationId xmlns:a16="http://schemas.microsoft.com/office/drawing/2014/main" id="{A2D3C007-534A-4078-B639-B9646A27795E}"/>
              </a:ext>
            </a:extLst>
          </p:cNvPr>
          <p:cNvPicPr>
            <a:picLocks noChangeAspect="1"/>
          </p:cNvPicPr>
          <p:nvPr/>
        </p:nvPicPr>
        <p:blipFill>
          <a:blip r:embed="rId3"/>
          <a:stretch>
            <a:fillRect/>
          </a:stretch>
        </p:blipFill>
        <p:spPr>
          <a:xfrm>
            <a:off x="434961" y="1525921"/>
            <a:ext cx="4041998" cy="4523624"/>
          </a:xfrm>
          <a:prstGeom prst="rect">
            <a:avLst/>
          </a:prstGeom>
        </p:spPr>
      </p:pic>
    </p:spTree>
    <p:extLst>
      <p:ext uri="{BB962C8B-B14F-4D97-AF65-F5344CB8AC3E}">
        <p14:creationId xmlns:p14="http://schemas.microsoft.com/office/powerpoint/2010/main" val="1769798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74638"/>
            <a:ext cx="8568952" cy="1143000"/>
          </a:xfrm>
        </p:spPr>
        <p:txBody>
          <a:bodyPr>
            <a:noAutofit/>
          </a:bodyPr>
          <a:lstStyle/>
          <a:p>
            <a:r>
              <a:rPr lang="es-PE" sz="2000" b="1" i="1" dirty="0"/>
              <a:t>Y CON ESTE HERRAMIENTA SE EXTRAE TAMBIÉN LA CABRILLA, EL MERO,  EL CONGRIO  Y OTRAS  ESPECIES  PERO  LAMENTABLEMENTE ESTAS ESPECIES YA ESTAN CASI EN EXTINCIÓN  DEBIDO  AL MAL MANEJO EN LAS LEYES QUE DEBEN PRESERVAR TODA ESPECIE QUE EXISTE EN EL MAR</a:t>
            </a:r>
          </a:p>
        </p:txBody>
      </p:sp>
      <p:sp>
        <p:nvSpPr>
          <p:cNvPr id="4" name="2 Marcador de contenido"/>
          <p:cNvSpPr txBox="1">
            <a:spLocks/>
          </p:cNvSpPr>
          <p:nvPr/>
        </p:nvSpPr>
        <p:spPr>
          <a:xfrm>
            <a:off x="4644008" y="1556792"/>
            <a:ext cx="4114800" cy="456937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PE"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Imagen 5">
            <a:extLst>
              <a:ext uri="{FF2B5EF4-FFF2-40B4-BE49-F238E27FC236}">
                <a16:creationId xmlns:a16="http://schemas.microsoft.com/office/drawing/2014/main" id="{E4897E84-F6D2-4861-B3A0-D0E8CD0C7D97}"/>
              </a:ext>
            </a:extLst>
          </p:cNvPr>
          <p:cNvPicPr>
            <a:picLocks noChangeAspect="1"/>
          </p:cNvPicPr>
          <p:nvPr/>
        </p:nvPicPr>
        <p:blipFill>
          <a:blip r:embed="rId3"/>
          <a:stretch>
            <a:fillRect/>
          </a:stretch>
        </p:blipFill>
        <p:spPr>
          <a:xfrm>
            <a:off x="450660" y="1553767"/>
            <a:ext cx="4115157" cy="4572396"/>
          </a:xfrm>
          <a:prstGeom prst="rect">
            <a:avLst/>
          </a:prstGeom>
        </p:spPr>
      </p:pic>
    </p:spTree>
    <p:extLst>
      <p:ext uri="{BB962C8B-B14F-4D97-AF65-F5344CB8AC3E}">
        <p14:creationId xmlns:p14="http://schemas.microsoft.com/office/powerpoint/2010/main" val="968578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260648"/>
            <a:ext cx="8640960" cy="1872208"/>
          </a:xfrm>
        </p:spPr>
        <p:txBody>
          <a:bodyPr>
            <a:normAutofit fontScale="25000" lnSpcReduction="20000"/>
          </a:bodyPr>
          <a:lstStyle/>
          <a:p>
            <a:pPr marL="0" indent="0" algn="ctr">
              <a:buNone/>
            </a:pPr>
            <a:r>
              <a:rPr lang="es-PE" i="1" dirty="0"/>
              <a:t> </a:t>
            </a:r>
            <a:r>
              <a:rPr lang="es-PE" sz="8000" b="1" i="1" dirty="0"/>
              <a:t>Y  ES  LA  ESPECIE  MERLUZA  QUE  AÚN  ESTA  SOBREVIVIENDO  PERO QUE  TAMBIÉN  CORRE  EL  RIESGO  DE  DESAPARECER  SI  ES  QUE  EL  GOBIERNO  NO  TOMA  URGENTE  MEDIDAS  CORRECTIVAS  PARA  EVITARLO.</a:t>
            </a:r>
            <a:br>
              <a:rPr lang="es-PE" sz="8000" b="1" i="1" dirty="0"/>
            </a:br>
            <a:r>
              <a:rPr lang="es-PE" sz="8000" b="1" i="1" dirty="0"/>
              <a:t>Y UNA  DE  ESAS  MEDIDAS  ES  LA  URGENTE  Y  PRONTA  ELIMINACIÓN  DEL  SISTEMA  DESTRUCTIVO   DE  LA PESCA  DE ARRASTRE  QUE  ILEGALMENTE INGRESA EN ZONAS PROHIBIDAS</a:t>
            </a:r>
            <a:endParaRPr lang="es-PE" sz="8000" b="1" dirty="0"/>
          </a:p>
        </p:txBody>
      </p:sp>
      <p:sp>
        <p:nvSpPr>
          <p:cNvPr id="4" name="2 Marcador de contenido"/>
          <p:cNvSpPr txBox="1">
            <a:spLocks/>
          </p:cNvSpPr>
          <p:nvPr/>
        </p:nvSpPr>
        <p:spPr>
          <a:xfrm>
            <a:off x="323528" y="2348880"/>
            <a:ext cx="4176464" cy="4104456"/>
          </a:xfrm>
          <a:prstGeom prst="rect">
            <a:avLst/>
          </a:prstGeom>
          <a:blipFill>
            <a:blip r:embed="rId2" cstate="print"/>
            <a:stretch>
              <a:fillRect/>
            </a:stretch>
          </a:blip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PE" sz="3200" b="0" i="1" u="none" strike="noStrike" kern="1200" cap="none" spc="0" normalizeH="0" baseline="0" noProof="0" dirty="0">
                <a:ln>
                  <a:noFill/>
                </a:ln>
                <a:solidFill>
                  <a:schemeClr val="tx1"/>
                </a:solidFill>
                <a:effectLst/>
                <a:uLnTx/>
                <a:uFillTx/>
                <a:latin typeface="+mn-lt"/>
                <a:ea typeface="+mn-ea"/>
                <a:cs typeface="+mn-cs"/>
              </a:rPr>
              <a:t> </a:t>
            </a:r>
            <a:endParaRPr kumimoji="0" lang="es-PE"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2 Marcador de contenido"/>
          <p:cNvSpPr txBox="1">
            <a:spLocks/>
          </p:cNvSpPr>
          <p:nvPr/>
        </p:nvSpPr>
        <p:spPr>
          <a:xfrm>
            <a:off x="4644008" y="2348880"/>
            <a:ext cx="4176464" cy="4104456"/>
          </a:xfrm>
          <a:prstGeom prst="rect">
            <a:avLst/>
          </a:prstGeom>
          <a:blipFill>
            <a:blip r:embed="rId3" cstate="print"/>
            <a:stretch>
              <a:fillRect/>
            </a:stretch>
          </a:blip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PE" sz="3200" b="0" i="1" u="none" strike="noStrike" kern="1200" cap="none" spc="0" normalizeH="0" baseline="0" noProof="0" dirty="0">
                <a:ln>
                  <a:noFill/>
                </a:ln>
                <a:solidFill>
                  <a:schemeClr val="tx1"/>
                </a:solidFill>
                <a:effectLst/>
                <a:uLnTx/>
                <a:uFillTx/>
                <a:latin typeface="+mn-lt"/>
                <a:ea typeface="+mn-ea"/>
                <a:cs typeface="+mn-cs"/>
              </a:rPr>
              <a:t> </a:t>
            </a:r>
            <a:endParaRPr kumimoji="0" lang="es-PE"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683357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88640"/>
            <a:ext cx="8229600" cy="2160240"/>
          </a:xfrm>
          <a:solidFill>
            <a:schemeClr val="bg1"/>
          </a:solidFill>
        </p:spPr>
        <p:style>
          <a:lnRef idx="1">
            <a:schemeClr val="accent3"/>
          </a:lnRef>
          <a:fillRef idx="2">
            <a:schemeClr val="accent3"/>
          </a:fillRef>
          <a:effectRef idx="1">
            <a:schemeClr val="accent3"/>
          </a:effectRef>
          <a:fontRef idx="minor">
            <a:schemeClr val="dk1"/>
          </a:fontRef>
        </p:style>
        <p:txBody>
          <a:bodyPr>
            <a:normAutofit/>
          </a:bodyPr>
          <a:lstStyle/>
          <a:p>
            <a:pPr marL="0" indent="0" algn="ctr">
              <a:buNone/>
            </a:pPr>
            <a:r>
              <a:rPr lang="es-ES" sz="1800" b="1" i="1" dirty="0"/>
              <a:t>A PARTIR DEL AÑO 2010 EN ADELANTE EL GOBIERNO Y EL SECTOR DE PESQUERÍA HA METIDO A NUESTRO SISTEMA DE PESCA SELECTIVO EN LAS VEDAS REPRODUCTIVAS, CUANDO A NUESTRO PARECER EN REALIDAD HA SIDO LA PESCA DE ARRASTRE INDUSTRIAL QUE SE INICIA CON MÁS FRECUENCIA EN NUESTRA ZONA POR EL AÑO 2005 LA CAUSANTE DE QUE LA BIOMASA DEL RECURSO MERLUZA MERME O BAJE HASTA EL PUNTO QUE LOS EJEMPLARES DE QUE HABLAMOS LINEAS ARRIBA DE 80 CM HOY EN DÍA SEAN DE 60 A MENOS Y 2 A 4 KG POR EJEMPLAR</a:t>
            </a:r>
            <a:endParaRPr lang="es-PE" sz="1800" dirty="0"/>
          </a:p>
        </p:txBody>
      </p:sp>
      <p:sp>
        <p:nvSpPr>
          <p:cNvPr id="4" name="2 Marcador de contenido"/>
          <p:cNvSpPr txBox="1">
            <a:spLocks/>
          </p:cNvSpPr>
          <p:nvPr/>
        </p:nvSpPr>
        <p:spPr>
          <a:xfrm>
            <a:off x="1979712" y="2564904"/>
            <a:ext cx="5544616" cy="3960440"/>
          </a:xfrm>
          <a:prstGeom prst="rect">
            <a:avLst/>
          </a:prstGeom>
          <a:blipFill>
            <a:blip r:embed="rId2" cstate="print"/>
            <a:stretch>
              <a:fillRect/>
            </a:stretch>
          </a:blipFill>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PE" sz="1600" b="0" i="0" u="none" strike="noStrike" kern="1200" cap="none" spc="0" normalizeH="0" baseline="0" noProof="0" dirty="0">
              <a:ln>
                <a:noFill/>
              </a:ln>
              <a:solidFill>
                <a:schemeClr val="dk1"/>
              </a:solidFill>
              <a:effectLst/>
              <a:uLnTx/>
              <a:uFillTx/>
              <a:latin typeface="+mn-lt"/>
              <a:ea typeface="+mn-ea"/>
              <a:cs typeface="+mn-cs"/>
            </a:endParaRPr>
          </a:p>
        </p:txBody>
      </p:sp>
    </p:spTree>
    <p:extLst>
      <p:ext uri="{BB962C8B-B14F-4D97-AF65-F5344CB8AC3E}">
        <p14:creationId xmlns:p14="http://schemas.microsoft.com/office/powerpoint/2010/main" val="4165841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7F1A44-C648-41DE-BEB9-E220FCE0F5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82921" y="280201"/>
            <a:ext cx="5461079" cy="3652855"/>
          </a:xfrm>
          <a:prstGeom prst="rect">
            <a:avLst/>
          </a:prstGeom>
        </p:spPr>
      </p:pic>
      <p:pic>
        <p:nvPicPr>
          <p:cNvPr id="4" name="Imagen 3">
            <a:extLst>
              <a:ext uri="{FF2B5EF4-FFF2-40B4-BE49-F238E27FC236}">
                <a16:creationId xmlns:a16="http://schemas.microsoft.com/office/drawing/2014/main" id="{046C383B-766F-4747-8B25-9C5CE3DD2B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520" y="2924944"/>
            <a:ext cx="5842837" cy="3652855"/>
          </a:xfrm>
          <a:prstGeom prst="rect">
            <a:avLst/>
          </a:prstGeom>
        </p:spPr>
      </p:pic>
      <p:sp>
        <p:nvSpPr>
          <p:cNvPr id="7" name="CuadroTexto 6">
            <a:extLst>
              <a:ext uri="{FF2B5EF4-FFF2-40B4-BE49-F238E27FC236}">
                <a16:creationId xmlns:a16="http://schemas.microsoft.com/office/drawing/2014/main" id="{E67C1794-2F48-4ED4-9E64-1F415D726AC0}"/>
              </a:ext>
            </a:extLst>
          </p:cNvPr>
          <p:cNvSpPr txBox="1"/>
          <p:nvPr/>
        </p:nvSpPr>
        <p:spPr>
          <a:xfrm>
            <a:off x="251520" y="548680"/>
            <a:ext cx="3096344" cy="1200329"/>
          </a:xfrm>
          <a:prstGeom prst="rect">
            <a:avLst/>
          </a:prstGeom>
          <a:noFill/>
        </p:spPr>
        <p:txBody>
          <a:bodyPr wrap="square">
            <a:spAutoFit/>
          </a:bodyPr>
          <a:lstStyle/>
          <a:p>
            <a:r>
              <a:rPr lang="es-PE" b="1" i="1" dirty="0"/>
              <a:t>INCURSIÓN  DE  LA  FLOTA  INDUSTRIAL  A  NUESTRA  ZONA  DE  PESCA  NETAMENTE  ARTESANAL  PINTERA</a:t>
            </a:r>
            <a:endParaRPr lang="es-PE" dirty="0"/>
          </a:p>
        </p:txBody>
      </p:sp>
    </p:spTree>
    <p:extLst>
      <p:ext uri="{BB962C8B-B14F-4D97-AF65-F5344CB8AC3E}">
        <p14:creationId xmlns:p14="http://schemas.microsoft.com/office/powerpoint/2010/main" val="2314388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txBody>
          <a:bodyPr>
            <a:normAutofit fontScale="90000"/>
          </a:bodyPr>
          <a:lstStyle/>
          <a:p>
            <a:r>
              <a:rPr lang="es-PE" sz="2000" b="1" i="1" dirty="0"/>
              <a:t>RESUMEN  A LA PROBLEMÁTICA EN NUESTRO SECTOR RESPECTO A LA EXTRACCIÓN COMERCIALIZACIÓN Y VEDAS REPRODUCTIVAS DE LA ESPECIE MERLUZA</a:t>
            </a:r>
          </a:p>
        </p:txBody>
      </p:sp>
      <p:sp>
        <p:nvSpPr>
          <p:cNvPr id="3" name="2 Marcador de contenido"/>
          <p:cNvSpPr>
            <a:spLocks noGrp="1"/>
          </p:cNvSpPr>
          <p:nvPr>
            <p:ph idx="1"/>
          </p:nvPr>
        </p:nvSpPr>
        <p:spPr>
          <a:xfrm>
            <a:off x="179512" y="1052736"/>
            <a:ext cx="2736304" cy="5688632"/>
          </a:xfrm>
        </p:spPr>
        <p:txBody>
          <a:bodyPr>
            <a:normAutofit lnSpcReduction="10000"/>
          </a:bodyPr>
          <a:lstStyle/>
          <a:p>
            <a:pPr algn="ctr"/>
            <a:r>
              <a:rPr lang="es-PE" sz="1800" b="1" i="1" u="sng" dirty="0"/>
              <a:t>PROBLEMÁTICA</a:t>
            </a:r>
          </a:p>
          <a:p>
            <a:pPr algn="ctr"/>
            <a:r>
              <a:rPr lang="es-PE" sz="1400" b="1" i="1" u="sng" dirty="0"/>
              <a:t>EXTRACCION DEL RECURSO  Y/O FAENAS DE PESCA</a:t>
            </a:r>
            <a:endParaRPr lang="es-PE" sz="1400" b="1" i="1" dirty="0"/>
          </a:p>
          <a:p>
            <a:pPr algn="just"/>
            <a:r>
              <a:rPr lang="es-PE" sz="1200" b="1" i="1" dirty="0"/>
              <a:t>Visto  las  imágenes de la presente  diapositiva el problema mas grande que se tiene  en  la  zona  entre  Mancora a  Talara  es la INCURSION de la flota Industrial en los  Bancos Naturales  de la especie merluza que  constantemente  entran y en zonas dentro de las cinco millas , ocasionándonos  de  esta  manera enfrentamientos  con estas Moles de Naves contra nuestros pequeños  botes  y por tanto llevándose  toda la merluza que buenamente podríamos haber extraído en un día.</a:t>
            </a:r>
          </a:p>
          <a:p>
            <a:pPr algn="just"/>
            <a:endParaRPr lang="es-PE" sz="1200" b="1" i="1" dirty="0"/>
          </a:p>
          <a:p>
            <a:pPr algn="just"/>
            <a:r>
              <a:rPr lang="es-PE" sz="1200" b="1" i="1" dirty="0"/>
              <a:t>Siendo nuestra pesca de un sistema selectivo no nos dejan comercializarlo ni a los mercados de consumo humano directo</a:t>
            </a:r>
          </a:p>
          <a:p>
            <a:pPr algn="just">
              <a:buNone/>
            </a:pPr>
            <a:r>
              <a:rPr lang="es-PE" sz="1200" b="1" i="1" dirty="0"/>
              <a:t>          Que debido a las constantes declaratorias de Veda nuestras  faenas se paralizan ocasionando así un  caos  Social en nuestra Comunidad Pesquera El </a:t>
            </a:r>
            <a:r>
              <a:rPr lang="es-PE" sz="1200" i="1" dirty="0"/>
              <a:t>ÑURO.</a:t>
            </a:r>
          </a:p>
        </p:txBody>
      </p:sp>
      <p:sp>
        <p:nvSpPr>
          <p:cNvPr id="4" name="2 Marcador de contenido"/>
          <p:cNvSpPr txBox="1">
            <a:spLocks/>
          </p:cNvSpPr>
          <p:nvPr/>
        </p:nvSpPr>
        <p:spPr>
          <a:xfrm>
            <a:off x="2987824" y="1052736"/>
            <a:ext cx="2736304" cy="5472608"/>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lang="es-PE" sz="1600" b="1" i="1" u="sng" noProof="0" dirty="0"/>
              <a:t>ALTERNATIVA DE SOLUCION</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s-PE" sz="1000" b="1" i="1" noProof="0" dirty="0"/>
              <a:t>Declaración  como  ZONAS  UNICAS  PARA LA PESCA  CON SISTEMA  DE  ANZUELO Y LINEAS  DE  FONDOS  LOS BANCOS NATURALES DE CRIADERO DE LA ESPECIE MERLUZA  COMPRENDIDA  ENTRE  LAS  ZONAS  DE  MANCORA , LOS ORGANOS,  EL ÑURO,  CABO  BLANCO  Y  TALARA</a:t>
            </a:r>
          </a:p>
          <a:p>
            <a:pPr marL="342900" marR="0" lvl="0" indent="-342900" algn="just" defTabSz="914400" rtl="0" eaLnBrk="1" fontAlgn="auto" latinLnBrk="0" hangingPunct="1">
              <a:lnSpc>
                <a:spcPct val="100000"/>
              </a:lnSpc>
              <a:spcBef>
                <a:spcPct val="20000"/>
              </a:spcBef>
              <a:spcAft>
                <a:spcPts val="0"/>
              </a:spcAft>
              <a:buClrTx/>
              <a:buSzTx/>
              <a:tabLst/>
              <a:defRPr/>
            </a:pPr>
            <a:r>
              <a:rPr lang="es-PE" sz="1000" b="1" i="1" dirty="0"/>
              <a:t>            MEJORAR EL CONTROL SATELITAL SOBRE LAS AREAS DE PESCA DE LA FLOTA INDUTRIAL.</a:t>
            </a:r>
          </a:p>
          <a:p>
            <a:pPr marL="342900" marR="0" lvl="0" indent="-342900" algn="just" defTabSz="914400" rtl="0" eaLnBrk="1" fontAlgn="auto" latinLnBrk="0" hangingPunct="1">
              <a:lnSpc>
                <a:spcPct val="100000"/>
              </a:lnSpc>
              <a:spcBef>
                <a:spcPct val="20000"/>
              </a:spcBef>
              <a:spcAft>
                <a:spcPts val="0"/>
              </a:spcAft>
              <a:buClrTx/>
              <a:buSzTx/>
              <a:tabLst/>
              <a:defRPr/>
            </a:pPr>
            <a:r>
              <a:rPr lang="es-PE" sz="1000" b="1" i="1" dirty="0"/>
              <a:t>            ELIMINACION DEFINITIVA  DEL SISTEMA DE ARRASTRE  Y ADECUACION DE ESTOS BARCOS A UN SISTEMA DE PESCA CON ESPINEL O PALANGRE ASI COMO ESTA YA IMPLANTANDOSE  EN OTROS PAISES DESARROLLADOS.</a:t>
            </a:r>
          </a:p>
          <a:p>
            <a:pPr marL="342900" marR="0" lvl="0" indent="-342900" algn="just" defTabSz="914400" rtl="0" eaLnBrk="1" fontAlgn="auto" latinLnBrk="0" hangingPunct="1">
              <a:lnSpc>
                <a:spcPct val="100000"/>
              </a:lnSpc>
              <a:spcBef>
                <a:spcPct val="20000"/>
              </a:spcBef>
              <a:spcAft>
                <a:spcPts val="0"/>
              </a:spcAft>
              <a:buClrTx/>
              <a:buSzTx/>
              <a:tabLst/>
              <a:defRPr/>
            </a:pPr>
            <a:endParaRPr lang="es-PE" sz="1000" b="1" i="1" dirty="0"/>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lang="es-PE" sz="1000" b="1" i="1" noProof="0" dirty="0"/>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s-PE" sz="1000" b="1" i="1" noProof="0" dirty="0"/>
              <a:t>QUE EN TIEMPOS DE VEDA EL DPA EXTIENDA UNA CONSTANCIA DE QUE EL RECURSO A TRANSPORTAR ES EXCLUSIVAMENTE DE SISTEMA DE PESCA SELECTIVO O DE LA JURIDICCION.</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PE" sz="1600" b="1" i="1" u="sng" strike="noStrike" kern="1200" cap="none" spc="0" normalizeH="0" baseline="0" noProof="0" dirty="0">
              <a:ln>
                <a:noFill/>
              </a:ln>
              <a:solidFill>
                <a:schemeClr val="tx1"/>
              </a:solidFill>
              <a:effectLst/>
              <a:uLnTx/>
              <a:uFillTx/>
              <a:latin typeface="+mn-lt"/>
              <a:ea typeface="+mn-ea"/>
              <a:cs typeface="+mn-cs"/>
            </a:endParaRPr>
          </a:p>
        </p:txBody>
      </p:sp>
      <p:sp>
        <p:nvSpPr>
          <p:cNvPr id="5" name="2 Marcador de contenido"/>
          <p:cNvSpPr txBox="1">
            <a:spLocks/>
          </p:cNvSpPr>
          <p:nvPr/>
        </p:nvSpPr>
        <p:spPr>
          <a:xfrm>
            <a:off x="5868144" y="1052736"/>
            <a:ext cx="2736304" cy="5472608"/>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lang="es-PE" sz="1600" b="1" i="1" u="sng" noProof="0" dirty="0"/>
          </a:p>
        </p:txBody>
      </p:sp>
      <p:sp>
        <p:nvSpPr>
          <p:cNvPr id="6" name="2 Marcador de contenido"/>
          <p:cNvSpPr txBox="1">
            <a:spLocks/>
          </p:cNvSpPr>
          <p:nvPr/>
        </p:nvSpPr>
        <p:spPr>
          <a:xfrm>
            <a:off x="5868144" y="1052736"/>
            <a:ext cx="2736304" cy="5472608"/>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lang="es-PE" sz="1600" b="1" i="1" u="sng" dirty="0"/>
              <a:t>RESPONSABLES</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lang="es-PE" sz="1600" b="1" i="1" dirty="0"/>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lang="es-PE" sz="1600" b="1" i="1" dirty="0"/>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lang="es-PE" sz="1600" b="1" i="1" dirty="0"/>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lang="es-PE" sz="1600" b="1" i="1" dirty="0"/>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lang="es-PE" sz="1600" b="1" i="1" dirty="0"/>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s-PE" sz="1600" b="1" i="1" dirty="0"/>
              <a:t>MINISTERIO DE LA PRODUCCION,  IMARPE  Y  CAPITANIAS  DE PUERTOS  DE LAS  RESPECTIVAS  JURIDICCIONES</a:t>
            </a:r>
            <a:endParaRPr lang="es-PE" sz="1600" b="1" i="1" noProof="0" dirty="0"/>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PE" sz="1600" b="1" i="1" u="sng"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Texto, Carta&#10;&#10;Descripción generada automáticamente">
            <a:extLst>
              <a:ext uri="{FF2B5EF4-FFF2-40B4-BE49-F238E27FC236}">
                <a16:creationId xmlns:a16="http://schemas.microsoft.com/office/drawing/2014/main" id="{152D4F32-C154-40D9-865A-8BE1BA2615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4824" y="1124744"/>
            <a:ext cx="3777176" cy="5220466"/>
          </a:xfrm>
          <a:prstGeom prst="rect">
            <a:avLst/>
          </a:prstGeom>
        </p:spPr>
      </p:pic>
      <p:pic>
        <p:nvPicPr>
          <p:cNvPr id="6" name="Imagen 5" descr="Texto, Carta&#10;&#10;Descripción generada automáticamente">
            <a:extLst>
              <a:ext uri="{FF2B5EF4-FFF2-40B4-BE49-F238E27FC236}">
                <a16:creationId xmlns:a16="http://schemas.microsoft.com/office/drawing/2014/main" id="{5C85733B-D8FC-4D76-A5C3-51030242A1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48776" y="1139189"/>
            <a:ext cx="3627634" cy="5143500"/>
          </a:xfrm>
          <a:prstGeom prst="rect">
            <a:avLst/>
          </a:prstGeom>
        </p:spPr>
      </p:pic>
      <p:sp>
        <p:nvSpPr>
          <p:cNvPr id="7" name="1 Título">
            <a:extLst>
              <a:ext uri="{FF2B5EF4-FFF2-40B4-BE49-F238E27FC236}">
                <a16:creationId xmlns:a16="http://schemas.microsoft.com/office/drawing/2014/main" id="{4D50C61F-1380-47D5-838B-86B60659F3F6}"/>
              </a:ext>
            </a:extLst>
          </p:cNvPr>
          <p:cNvSpPr>
            <a:spLocks noGrp="1"/>
          </p:cNvSpPr>
          <p:nvPr>
            <p:ph type="title"/>
          </p:nvPr>
        </p:nvSpPr>
        <p:spPr>
          <a:xfrm>
            <a:off x="457200" y="274638"/>
            <a:ext cx="8229600" cy="706090"/>
          </a:xfrm>
        </p:spPr>
        <p:txBody>
          <a:bodyPr>
            <a:normAutofit fontScale="90000"/>
          </a:bodyPr>
          <a:lstStyle/>
          <a:p>
            <a:r>
              <a:rPr lang="es-PE" sz="2000" b="1" i="1" dirty="0"/>
              <a:t>CARTA ENVIADA AL MINISTRO DE LA PRODUCCIÓN POR PARTE DE LAS CALETAS DE TUMBES Y PIURA SOLICITANDO EL ACCESO DEL PESCADOR ARTESANAL SELECTIVO A LA PESQUERÍA DE MERLUZA</a:t>
            </a:r>
          </a:p>
        </p:txBody>
      </p:sp>
    </p:spTree>
    <p:extLst>
      <p:ext uri="{BB962C8B-B14F-4D97-AF65-F5344CB8AC3E}">
        <p14:creationId xmlns:p14="http://schemas.microsoft.com/office/powerpoint/2010/main" val="3523632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Texto&#10;&#10;Descripción generada automáticamente">
            <a:extLst>
              <a:ext uri="{FF2B5EF4-FFF2-40B4-BE49-F238E27FC236}">
                <a16:creationId xmlns:a16="http://schemas.microsoft.com/office/drawing/2014/main" id="{48B2F455-AF22-4B28-A6E1-1E1063F750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94645" y="1126274"/>
            <a:ext cx="3665787" cy="5151868"/>
          </a:xfrm>
          <a:prstGeom prst="rect">
            <a:avLst/>
          </a:prstGeom>
        </p:spPr>
      </p:pic>
      <p:pic>
        <p:nvPicPr>
          <p:cNvPr id="8" name="Imagen 7" descr="Texto, Carta&#10;&#10;Descripción generada automáticamente">
            <a:extLst>
              <a:ext uri="{FF2B5EF4-FFF2-40B4-BE49-F238E27FC236}">
                <a16:creationId xmlns:a16="http://schemas.microsoft.com/office/drawing/2014/main" id="{9CBF57D2-8AAE-4AEB-BE7E-42B4B5CE4E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771" y="1149086"/>
            <a:ext cx="3876803" cy="5160234"/>
          </a:xfrm>
          <a:prstGeom prst="rect">
            <a:avLst/>
          </a:prstGeom>
        </p:spPr>
      </p:pic>
      <p:sp>
        <p:nvSpPr>
          <p:cNvPr id="5" name="1 Título">
            <a:extLst>
              <a:ext uri="{FF2B5EF4-FFF2-40B4-BE49-F238E27FC236}">
                <a16:creationId xmlns:a16="http://schemas.microsoft.com/office/drawing/2014/main" id="{F5D6E9D4-87AA-4D1A-90FF-D3FA852B1640}"/>
              </a:ext>
            </a:extLst>
          </p:cNvPr>
          <p:cNvSpPr>
            <a:spLocks noGrp="1"/>
          </p:cNvSpPr>
          <p:nvPr>
            <p:ph type="title"/>
          </p:nvPr>
        </p:nvSpPr>
        <p:spPr>
          <a:xfrm>
            <a:off x="457200" y="274638"/>
            <a:ext cx="8229600" cy="706090"/>
          </a:xfrm>
        </p:spPr>
        <p:txBody>
          <a:bodyPr>
            <a:normAutofit fontScale="90000"/>
          </a:bodyPr>
          <a:lstStyle/>
          <a:p>
            <a:r>
              <a:rPr lang="es-PE" sz="2000" b="1" i="1" dirty="0"/>
              <a:t>CARTA ENVIADA AL MINISTRO DE LA PRODUCCIÓN POR PARTE DE LAS CALETAS DE TUMBES Y PIURA SOLICITANDO EL ACCESO DEL PESCADOR ARTESANAL SELECTIVO A LA PESQUERÍA DE MERLUZA</a:t>
            </a:r>
          </a:p>
        </p:txBody>
      </p:sp>
    </p:spTree>
    <p:extLst>
      <p:ext uri="{BB962C8B-B14F-4D97-AF65-F5344CB8AC3E}">
        <p14:creationId xmlns:p14="http://schemas.microsoft.com/office/powerpoint/2010/main" val="962188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060848"/>
            <a:ext cx="8229600" cy="2074242"/>
          </a:xfrm>
        </p:spPr>
        <p:txBody>
          <a:bodyPr>
            <a:normAutofit/>
          </a:bodyPr>
          <a:lstStyle/>
          <a:p>
            <a:r>
              <a:rPr lang="es-PE" sz="7200" b="1" i="1" dirty="0"/>
              <a:t>G  R  A  C  I  A  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4016" y="116632"/>
            <a:ext cx="9036496" cy="2520280"/>
          </a:xfrm>
        </p:spPr>
        <p:style>
          <a:lnRef idx="1">
            <a:schemeClr val="accent3"/>
          </a:lnRef>
          <a:fillRef idx="2">
            <a:schemeClr val="accent3"/>
          </a:fillRef>
          <a:effectRef idx="1">
            <a:schemeClr val="accent3"/>
          </a:effectRef>
          <a:fontRef idx="minor">
            <a:schemeClr val="dk1"/>
          </a:fontRef>
        </p:style>
        <p:txBody>
          <a:bodyPr>
            <a:noAutofit/>
          </a:bodyPr>
          <a:lstStyle/>
          <a:p>
            <a:r>
              <a:rPr lang="es-ES" sz="1600" b="1" i="1" dirty="0"/>
              <a:t>EL RECURSO MERLUZA ES LA ESPECIE QUE SE HA VENIDO PESCANDO DESDE HACE DECADAS ATRÁS EXACTAMENTE DESDE EL PUERTO DE MÁNCORA HASTA EL PUERTO DE TALARA Y HA SIDO ESPECIALMENTE EN LA CALETA EL ÑURO QUE SIEMPRE Y CONSTANTEMENTE SE HA PESCADO O EXTRAIDO ESTE RECURSO Y LOS PRINCIPALES MERCADOS DE AQUELLAS ÉPOCAS DE LOS AÑOS 70, 80 Y 90 FUERON LOS QUE SE ENCONTRABAN AFINCADAS EN LA CIUDAD DE MÁNCORA COMO ERAN LAS EMPRESAS OPFISCO S.A, Y PROMARESA EN LA CIUDAD DE LA CRUZ TUMBES.</a:t>
            </a:r>
            <a:br>
              <a:rPr lang="es-ES" sz="1600" b="1" i="1" dirty="0"/>
            </a:br>
            <a:r>
              <a:rPr lang="es-ES" sz="1600" b="1" i="1" dirty="0"/>
              <a:t>Y EL RECURSO FUE EXTRAIDO CON EL MISMO MÉTODO QUE SE USA EN LA ACTUALIDAD PUES NUNCA ALTERARON NI MERMARON LA BIOMASA NI FUE MOTIVO PARA QUE SE HAYA DICTADO ALGUNA VEDA REPRODUCTIVA Y LOS EJEMPLARES EXTRAIDOS PASABAN EN ESE ENTONCES LOS 80 CENTÍMETROS Y DE PESO ERAN DE 5 A 7 KG POR  EJEMPLAR</a:t>
            </a:r>
            <a:endParaRPr lang="es-PE" sz="2400" b="1" i="1" dirty="0"/>
          </a:p>
        </p:txBody>
      </p:sp>
      <p:sp>
        <p:nvSpPr>
          <p:cNvPr id="3" name="1 Título"/>
          <p:cNvSpPr txBox="1">
            <a:spLocks/>
          </p:cNvSpPr>
          <p:nvPr/>
        </p:nvSpPr>
        <p:spPr>
          <a:xfrm>
            <a:off x="1187624" y="2780928"/>
            <a:ext cx="6912768" cy="3816424"/>
          </a:xfrm>
          <a:prstGeom prst="rect">
            <a:avLst/>
          </a:prstGeom>
          <a:blipFill>
            <a:blip r:embed="rId2" cstate="print"/>
            <a:stretch>
              <a:fillRect/>
            </a:stretch>
          </a:blipFill>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s-PE" sz="1800" b="1" i="1" u="none" strike="noStrike" kern="1200" cap="none" spc="0" normalizeH="0" baseline="0" noProof="0" dirty="0">
                <a:ln>
                  <a:noFill/>
                </a:ln>
                <a:solidFill>
                  <a:schemeClr val="dk1"/>
                </a:solidFill>
                <a:effectLst/>
                <a:uLnTx/>
                <a:uFillTx/>
                <a:latin typeface="+mn-lt"/>
                <a:ea typeface="+mn-ea"/>
                <a:cs typeface="+mn-cs"/>
              </a:rPr>
            </a:br>
            <a:br>
              <a:rPr kumimoji="0" lang="es-PE" sz="2000" b="1" i="1" u="none" strike="noStrike" kern="1200" cap="none" spc="0" normalizeH="0" baseline="0" noProof="0" dirty="0">
                <a:ln>
                  <a:noFill/>
                </a:ln>
                <a:solidFill>
                  <a:schemeClr val="dk1"/>
                </a:solidFill>
                <a:effectLst/>
                <a:uLnTx/>
                <a:uFillTx/>
                <a:latin typeface="+mn-lt"/>
                <a:ea typeface="+mn-ea"/>
                <a:cs typeface="+mn-cs"/>
              </a:rPr>
            </a:br>
            <a:endParaRPr kumimoji="0" lang="es-PE" sz="2000" b="1" i="1" u="none" strike="noStrike" kern="1200" cap="none" spc="0" normalizeH="0" baseline="0" noProof="0" dirty="0">
              <a:ln>
                <a:noFill/>
              </a:ln>
              <a:solidFill>
                <a:schemeClr val="dk1"/>
              </a:solidFill>
              <a:effectLst/>
              <a:uLnTx/>
              <a:uFillTx/>
              <a:latin typeface="+mn-lt"/>
              <a:ea typeface="+mn-ea"/>
              <a:cs typeface="+mn-cs"/>
            </a:endParaRPr>
          </a:p>
        </p:txBody>
      </p:sp>
    </p:spTree>
    <p:extLst>
      <p:ext uri="{BB962C8B-B14F-4D97-AF65-F5344CB8AC3E}">
        <p14:creationId xmlns:p14="http://schemas.microsoft.com/office/powerpoint/2010/main" val="3793615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0FEA8715-B91E-4DF0-86A7-B86B560A5D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5682" y="941185"/>
            <a:ext cx="8762182" cy="4792071"/>
          </a:xfrm>
          <a:prstGeom prst="rect">
            <a:avLst/>
          </a:prstGeom>
        </p:spPr>
      </p:pic>
      <p:sp>
        <p:nvSpPr>
          <p:cNvPr id="7" name="CuadroTexto 6">
            <a:extLst>
              <a:ext uri="{FF2B5EF4-FFF2-40B4-BE49-F238E27FC236}">
                <a16:creationId xmlns:a16="http://schemas.microsoft.com/office/drawing/2014/main" id="{9FB43FEF-85F0-4A7F-BE26-F1ED219EFCF7}"/>
              </a:ext>
            </a:extLst>
          </p:cNvPr>
          <p:cNvSpPr txBox="1"/>
          <p:nvPr/>
        </p:nvSpPr>
        <p:spPr>
          <a:xfrm>
            <a:off x="467544" y="980728"/>
            <a:ext cx="8280920" cy="1200329"/>
          </a:xfrm>
          <a:prstGeom prst="rect">
            <a:avLst/>
          </a:prstGeom>
          <a:noFill/>
        </p:spPr>
        <p:txBody>
          <a:bodyPr wrap="square">
            <a:spAutoFit/>
          </a:bodyPr>
          <a:lstStyle/>
          <a:p>
            <a:pPr algn="ctr"/>
            <a:r>
              <a:rPr lang="es-ES" b="1" i="1" dirty="0">
                <a:latin typeface="+mj-lt"/>
                <a:ea typeface="+mj-ea"/>
                <a:cs typeface="+mj-cs"/>
              </a:rPr>
              <a:t>PATRIMONIO CULTURAL DE LA NACIÓN A LOS CONOCIMIENTOS, SABERES Y PRÁCTICAS ASOCIADAS A LA NAVEGACIÓN Y PESCA TRADICIONAL CON VELEROS ARTESANALES EN LAS CALETAS DE CABO BLANCO Y EL ÑURO EN LA PROVINCIA DE TALARA, DEPARTAMENTO DE PIURA. </a:t>
            </a:r>
          </a:p>
        </p:txBody>
      </p:sp>
      <p:sp>
        <p:nvSpPr>
          <p:cNvPr id="9" name="CuadroTexto 8">
            <a:extLst>
              <a:ext uri="{FF2B5EF4-FFF2-40B4-BE49-F238E27FC236}">
                <a16:creationId xmlns:a16="http://schemas.microsoft.com/office/drawing/2014/main" id="{6FEF3056-52C9-4251-9829-7F599CF5760D}"/>
              </a:ext>
            </a:extLst>
          </p:cNvPr>
          <p:cNvSpPr txBox="1"/>
          <p:nvPr/>
        </p:nvSpPr>
        <p:spPr>
          <a:xfrm>
            <a:off x="1835696" y="2204864"/>
            <a:ext cx="5876144" cy="369332"/>
          </a:xfrm>
          <a:prstGeom prst="rect">
            <a:avLst/>
          </a:prstGeom>
          <a:noFill/>
        </p:spPr>
        <p:txBody>
          <a:bodyPr wrap="square">
            <a:spAutoFit/>
          </a:bodyPr>
          <a:lstStyle/>
          <a:p>
            <a:r>
              <a:rPr lang="es-ES" b="1" i="1" dirty="0">
                <a:latin typeface="+mj-lt"/>
                <a:ea typeface="+mj-ea"/>
                <a:cs typeface="+mj-cs"/>
              </a:rPr>
              <a:t>RESOLUCIÓN MINISTERIAL </a:t>
            </a:r>
            <a:r>
              <a:rPr lang="es-ES" b="1" i="1" dirty="0" err="1">
                <a:latin typeface="+mj-lt"/>
                <a:ea typeface="+mj-ea"/>
                <a:cs typeface="+mj-cs"/>
              </a:rPr>
              <a:t>Nª</a:t>
            </a:r>
            <a:r>
              <a:rPr lang="es-ES" b="1" i="1" dirty="0">
                <a:latin typeface="+mj-lt"/>
                <a:ea typeface="+mj-ea"/>
                <a:cs typeface="+mj-cs"/>
              </a:rPr>
              <a:t> 117-2018-VMPCIC-MC</a:t>
            </a:r>
            <a:endParaRPr lang="es-PE" b="1" i="1" dirty="0">
              <a:latin typeface="+mj-lt"/>
              <a:ea typeface="+mj-ea"/>
              <a:cs typeface="+mj-cs"/>
            </a:endParaRPr>
          </a:p>
        </p:txBody>
      </p:sp>
    </p:spTree>
    <p:extLst>
      <p:ext uri="{BB962C8B-B14F-4D97-AF65-F5344CB8AC3E}">
        <p14:creationId xmlns:p14="http://schemas.microsoft.com/office/powerpoint/2010/main" val="2596467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23528" y="1988840"/>
            <a:ext cx="4248472" cy="4608512"/>
          </a:xfrm>
          <a:blipFill>
            <a:blip r:embed="rId2" cstate="screen">
              <a:extLst>
                <a:ext uri="{28A0092B-C50C-407E-A947-70E740481C1C}">
                  <a14:useLocalDpi xmlns:a14="http://schemas.microsoft.com/office/drawing/2010/main"/>
                </a:ext>
              </a:extLst>
            </a:blip>
            <a:stretch>
              <a:fillRect/>
            </a:stretch>
          </a:blipFill>
          <a:ln>
            <a:noFill/>
          </a:ln>
        </p:spPr>
        <p:style>
          <a:lnRef idx="1">
            <a:schemeClr val="accent3"/>
          </a:lnRef>
          <a:fillRef idx="2">
            <a:schemeClr val="accent3"/>
          </a:fillRef>
          <a:effectRef idx="1">
            <a:schemeClr val="accent3"/>
          </a:effectRef>
          <a:fontRef idx="minor">
            <a:schemeClr val="dk1"/>
          </a:fontRef>
        </p:style>
        <p:txBody>
          <a:bodyPr>
            <a:normAutofit/>
          </a:bodyPr>
          <a:lstStyle/>
          <a:p>
            <a:endParaRPr lang="es-PE" sz="1800" i="1" dirty="0"/>
          </a:p>
        </p:txBody>
      </p:sp>
      <p:sp>
        <p:nvSpPr>
          <p:cNvPr id="3" name="1 Título"/>
          <p:cNvSpPr txBox="1">
            <a:spLocks/>
          </p:cNvSpPr>
          <p:nvPr/>
        </p:nvSpPr>
        <p:spPr>
          <a:xfrm>
            <a:off x="323528" y="188640"/>
            <a:ext cx="8496944" cy="2016224"/>
          </a:xfrm>
          <a:prstGeom prst="rect">
            <a:avLst/>
          </a:prstGeom>
          <a:noFill/>
          <a:ln w="9525" cap="flat" cmpd="sng" algn="ctr">
            <a:noFill/>
            <a:prstDash val="solid"/>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PE" sz="2000" b="1" i="1" u="none" strike="noStrike" kern="1200" cap="none" spc="0" normalizeH="0" noProof="0" dirty="0">
                <a:ln>
                  <a:noFill/>
                </a:ln>
                <a:solidFill>
                  <a:schemeClr val="dk1"/>
                </a:solidFill>
                <a:effectLst/>
                <a:uLnTx/>
                <a:uFillTx/>
                <a:latin typeface="+mn-lt"/>
                <a:ea typeface="+mn-ea"/>
                <a:cs typeface="+mn-cs"/>
              </a:rPr>
              <a:t>SISTEMA  DE  PESCA  SELECTIVA  CON  ANZUELO  CARNADA  Y  CORDEL  O  LLAMADO  TAMBIÉN  PESCA  CON ANZUELO Y  LÍNEA  DE  FONDO</a:t>
            </a:r>
            <a:br>
              <a:rPr kumimoji="0" lang="es-PE" sz="1800" b="0" i="1" u="none" strike="noStrike" kern="1200" cap="none" spc="0" normalizeH="0" noProof="0" dirty="0">
                <a:ln>
                  <a:noFill/>
                </a:ln>
                <a:solidFill>
                  <a:schemeClr val="dk1"/>
                </a:solidFill>
                <a:effectLst/>
                <a:uLnTx/>
                <a:uFillTx/>
                <a:latin typeface="+mn-lt"/>
                <a:ea typeface="+mn-ea"/>
                <a:cs typeface="+mn-cs"/>
              </a:rPr>
            </a:br>
            <a:br>
              <a:rPr kumimoji="0" lang="es-PE" sz="1800" b="0" i="1" u="none" strike="noStrike" kern="1200" cap="none" spc="0" normalizeH="0" noProof="0" dirty="0">
                <a:ln>
                  <a:noFill/>
                </a:ln>
                <a:solidFill>
                  <a:schemeClr val="dk1"/>
                </a:solidFill>
                <a:effectLst/>
                <a:uLnTx/>
                <a:uFillTx/>
                <a:latin typeface="+mn-lt"/>
                <a:ea typeface="+mn-ea"/>
                <a:cs typeface="+mn-cs"/>
              </a:rPr>
            </a:br>
            <a:r>
              <a:rPr kumimoji="0" lang="es-PE" sz="2400" b="1" i="1" u="sng" strike="noStrike" kern="1200" cap="none" spc="0" normalizeH="0" noProof="0" dirty="0">
                <a:ln>
                  <a:noFill/>
                </a:ln>
                <a:solidFill>
                  <a:schemeClr val="dk1"/>
                </a:solidFill>
                <a:effectLst/>
                <a:uLnTx/>
                <a:uFillTx/>
                <a:latin typeface="+mn-lt"/>
                <a:ea typeface="+mn-ea"/>
                <a:cs typeface="+mn-cs"/>
              </a:rPr>
              <a:t>CONCEPTO:   </a:t>
            </a:r>
            <a:r>
              <a:rPr kumimoji="0" lang="es-PE" sz="2000" b="1" i="1" u="none" strike="noStrike" kern="1200" cap="none" spc="0" normalizeH="0" noProof="0" dirty="0">
                <a:ln>
                  <a:noFill/>
                </a:ln>
                <a:solidFill>
                  <a:schemeClr val="dk1"/>
                </a:solidFill>
                <a:effectLst/>
                <a:uLnTx/>
                <a:uFillTx/>
                <a:latin typeface="+mn-lt"/>
                <a:ea typeface="+mn-ea"/>
                <a:cs typeface="+mn-cs"/>
              </a:rPr>
              <a:t>CONSISTE  EN QUE  EL  APAREJO  DE  PESCA  QUE  SE  EMPLEA  ES  A  BASE  DE  LÍNEAS  DE  NYLON,  HILOS  ANZUELOS , SACAVUELTAS   FINALMENTE  LA  CARNADA  ( DE  POTA  ANCHOVETA  CABALLA , BARRILETE  O  JUREL)</a:t>
            </a:r>
            <a:br>
              <a:rPr kumimoji="0" lang="es-PE" sz="1800" b="0" i="1" u="none" strike="noStrike" kern="1200" cap="none" spc="0" normalizeH="0" noProof="0" dirty="0">
                <a:ln>
                  <a:noFill/>
                </a:ln>
                <a:solidFill>
                  <a:schemeClr val="dk1"/>
                </a:solidFill>
                <a:effectLst/>
                <a:uLnTx/>
                <a:uFillTx/>
                <a:latin typeface="+mn-lt"/>
                <a:ea typeface="+mn-ea"/>
                <a:cs typeface="+mn-cs"/>
              </a:rPr>
            </a:br>
            <a:br>
              <a:rPr kumimoji="0" lang="es-PE" sz="1800" b="0" i="1" u="none" strike="noStrike" kern="1200" cap="none" spc="0" normalizeH="0" baseline="0" noProof="0" dirty="0">
                <a:ln>
                  <a:noFill/>
                </a:ln>
                <a:solidFill>
                  <a:schemeClr val="dk1"/>
                </a:solidFill>
                <a:effectLst/>
                <a:uLnTx/>
                <a:uFillTx/>
                <a:latin typeface="+mn-lt"/>
                <a:ea typeface="+mn-ea"/>
                <a:cs typeface="+mn-cs"/>
              </a:rPr>
            </a:br>
            <a:endParaRPr kumimoji="0" lang="es-PE" sz="1800" b="0" i="1" u="none" strike="noStrike" kern="1200" cap="none" spc="0" normalizeH="0" baseline="0" noProof="0" dirty="0">
              <a:ln>
                <a:noFill/>
              </a:ln>
              <a:solidFill>
                <a:schemeClr val="dk1"/>
              </a:solidFill>
              <a:effectLst/>
              <a:uLnTx/>
              <a:uFillTx/>
              <a:latin typeface="+mn-lt"/>
              <a:ea typeface="+mn-ea"/>
              <a:cs typeface="+mn-cs"/>
            </a:endParaRPr>
          </a:p>
        </p:txBody>
      </p:sp>
      <p:sp>
        <p:nvSpPr>
          <p:cNvPr id="4" name="1 Título"/>
          <p:cNvSpPr txBox="1">
            <a:spLocks/>
          </p:cNvSpPr>
          <p:nvPr/>
        </p:nvSpPr>
        <p:spPr>
          <a:xfrm>
            <a:off x="4644008" y="2204864"/>
            <a:ext cx="4248472" cy="4392488"/>
          </a:xfrm>
          <a:prstGeom prst="rect">
            <a:avLst/>
          </a:prstGeom>
          <a:noFill/>
          <a:ln w="9525" cap="flat" cmpd="sng" algn="ctr">
            <a:noFill/>
            <a:prstDash val="solid"/>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PE" sz="1800" b="0" i="1" u="none" strike="noStrike" kern="1200" cap="none" spc="0" normalizeH="0" baseline="0" noProof="0" dirty="0">
              <a:ln>
                <a:noFill/>
              </a:ln>
              <a:solidFill>
                <a:schemeClr val="dk1"/>
              </a:solidFill>
              <a:effectLst/>
              <a:uLnTx/>
              <a:uFillTx/>
              <a:latin typeface="+mn-lt"/>
              <a:ea typeface="+mn-ea"/>
              <a:cs typeface="+mn-cs"/>
            </a:endParaRPr>
          </a:p>
        </p:txBody>
      </p:sp>
      <p:sp>
        <p:nvSpPr>
          <p:cNvPr id="5" name="1 Título"/>
          <p:cNvSpPr txBox="1">
            <a:spLocks/>
          </p:cNvSpPr>
          <p:nvPr/>
        </p:nvSpPr>
        <p:spPr>
          <a:xfrm>
            <a:off x="4716016" y="1988840"/>
            <a:ext cx="4248472" cy="4608512"/>
          </a:xfrm>
          <a:prstGeom prst="rect">
            <a:avLst/>
          </a:prstGeom>
          <a:blipFill>
            <a:blip r:embed="rId3" cstate="screen">
              <a:extLst>
                <a:ext uri="{28A0092B-C50C-407E-A947-70E740481C1C}">
                  <a14:useLocalDpi xmlns:a14="http://schemas.microsoft.com/office/drawing/2010/main"/>
                </a:ext>
              </a:extLst>
            </a:blip>
            <a:stretch>
              <a:fillRect/>
            </a:stretch>
          </a:blipFill>
          <a:ln w="9525" cap="flat" cmpd="sng" algn="ctr">
            <a:noFill/>
            <a:prstDash val="solid"/>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PE" sz="1800" b="0" i="1"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260648"/>
            <a:ext cx="8892480" cy="1224136"/>
          </a:xfrm>
        </p:spPr>
        <p:txBody>
          <a:bodyPr>
            <a:noAutofit/>
          </a:bodyPr>
          <a:lstStyle/>
          <a:p>
            <a:r>
              <a:rPr lang="es-PE" sz="2800" b="1" i="1" dirty="0"/>
              <a:t>IMÁGENES  DE  LA  HERRAMIENTA  SELECTIVA</a:t>
            </a:r>
            <a:br>
              <a:rPr lang="es-PE" sz="2800" b="1" i="1" dirty="0"/>
            </a:br>
            <a:r>
              <a:rPr lang="es-PE" sz="2800" b="1" i="1" dirty="0"/>
              <a:t>ESPINEL  O  PALANGRE</a:t>
            </a:r>
            <a:br>
              <a:rPr lang="es-PE" sz="2800" b="1" i="1" dirty="0"/>
            </a:br>
            <a:endParaRPr lang="es-PE" sz="2800" b="1" i="1" dirty="0"/>
          </a:p>
        </p:txBody>
      </p:sp>
      <p:sp>
        <p:nvSpPr>
          <p:cNvPr id="4" name="2 Marcador de contenido"/>
          <p:cNvSpPr txBox="1">
            <a:spLocks/>
          </p:cNvSpPr>
          <p:nvPr/>
        </p:nvSpPr>
        <p:spPr>
          <a:xfrm>
            <a:off x="4644008" y="1639341"/>
            <a:ext cx="4042792" cy="452596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PE"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Imagen 5">
            <a:extLst>
              <a:ext uri="{FF2B5EF4-FFF2-40B4-BE49-F238E27FC236}">
                <a16:creationId xmlns:a16="http://schemas.microsoft.com/office/drawing/2014/main" id="{E1425405-2C6D-47E0-A781-AF40AE1167B1}"/>
              </a:ext>
            </a:extLst>
          </p:cNvPr>
          <p:cNvPicPr>
            <a:picLocks noChangeAspect="1"/>
          </p:cNvPicPr>
          <p:nvPr/>
        </p:nvPicPr>
        <p:blipFill>
          <a:blip r:embed="rId3"/>
          <a:stretch>
            <a:fillRect/>
          </a:stretch>
        </p:blipFill>
        <p:spPr>
          <a:xfrm>
            <a:off x="457995" y="1622465"/>
            <a:ext cx="4041998" cy="4523624"/>
          </a:xfrm>
          <a:prstGeom prst="rect">
            <a:avLst/>
          </a:prstGeom>
        </p:spPr>
      </p:pic>
    </p:spTree>
    <p:extLst>
      <p:ext uri="{BB962C8B-B14F-4D97-AF65-F5344CB8AC3E}">
        <p14:creationId xmlns:p14="http://schemas.microsoft.com/office/powerpoint/2010/main" val="1703554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74638"/>
            <a:ext cx="8712968" cy="1143000"/>
          </a:xfrm>
        </p:spPr>
        <p:txBody>
          <a:bodyPr>
            <a:normAutofit/>
          </a:bodyPr>
          <a:lstStyle/>
          <a:p>
            <a:r>
              <a:rPr lang="es-PE" sz="2800" b="1" i="1" dirty="0"/>
              <a:t>IMÁGENES  PONIÉNDOLE  CARNADA AL ESPINEL O PALANGRE</a:t>
            </a:r>
          </a:p>
        </p:txBody>
      </p:sp>
      <p:sp>
        <p:nvSpPr>
          <p:cNvPr id="3" name="2 Marcador de contenido"/>
          <p:cNvSpPr>
            <a:spLocks noGrp="1"/>
          </p:cNvSpPr>
          <p:nvPr>
            <p:ph idx="1"/>
          </p:nvPr>
        </p:nvSpPr>
        <p:spPr>
          <a:xfrm>
            <a:off x="457200" y="1600200"/>
            <a:ext cx="3970784" cy="4525963"/>
          </a:xfrm>
          <a:blipFill>
            <a:blip r:embed="rId2" cstate="screen">
              <a:extLst>
                <a:ext uri="{28A0092B-C50C-407E-A947-70E740481C1C}">
                  <a14:useLocalDpi xmlns:a14="http://schemas.microsoft.com/office/drawing/2010/main"/>
                </a:ext>
              </a:extLst>
            </a:blip>
            <a:stretch>
              <a:fillRect/>
            </a:stretch>
          </a:blipFill>
        </p:spPr>
        <p:txBody>
          <a:bodyPr/>
          <a:lstStyle/>
          <a:p>
            <a:endParaRPr lang="es-PE" dirty="0"/>
          </a:p>
        </p:txBody>
      </p:sp>
      <p:sp>
        <p:nvSpPr>
          <p:cNvPr id="4" name="2 Marcador de contenido"/>
          <p:cNvSpPr txBox="1">
            <a:spLocks/>
          </p:cNvSpPr>
          <p:nvPr/>
        </p:nvSpPr>
        <p:spPr>
          <a:xfrm>
            <a:off x="4572000" y="1639341"/>
            <a:ext cx="3970784" cy="452596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PE"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50047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PE" sz="2800" b="1" i="1" dirty="0"/>
              <a:t>IMÁGENES  DE  CÓMO  SE TIRA  AL  AGUA  EL  ESPINEL</a:t>
            </a:r>
          </a:p>
        </p:txBody>
      </p:sp>
      <p:sp>
        <p:nvSpPr>
          <p:cNvPr id="4" name="2 Marcador de contenido"/>
          <p:cNvSpPr txBox="1">
            <a:spLocks/>
          </p:cNvSpPr>
          <p:nvPr/>
        </p:nvSpPr>
        <p:spPr>
          <a:xfrm>
            <a:off x="4572000" y="1639341"/>
            <a:ext cx="4248472" cy="452596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PE"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Imagen 5">
            <a:extLst>
              <a:ext uri="{FF2B5EF4-FFF2-40B4-BE49-F238E27FC236}">
                <a16:creationId xmlns:a16="http://schemas.microsoft.com/office/drawing/2014/main" id="{536FBA71-3F61-41B3-8869-3E30AA3B09D5}"/>
              </a:ext>
            </a:extLst>
          </p:cNvPr>
          <p:cNvPicPr>
            <a:picLocks noChangeAspect="1"/>
          </p:cNvPicPr>
          <p:nvPr/>
        </p:nvPicPr>
        <p:blipFill>
          <a:blip r:embed="rId3"/>
          <a:stretch>
            <a:fillRect/>
          </a:stretch>
        </p:blipFill>
        <p:spPr>
          <a:xfrm>
            <a:off x="457200" y="1641680"/>
            <a:ext cx="4041998" cy="4523624"/>
          </a:xfrm>
          <a:prstGeom prst="rect">
            <a:avLst/>
          </a:prstGeom>
        </p:spPr>
      </p:pic>
    </p:spTree>
    <p:extLst>
      <p:ext uri="{BB962C8B-B14F-4D97-AF65-F5344CB8AC3E}">
        <p14:creationId xmlns:p14="http://schemas.microsoft.com/office/powerpoint/2010/main" val="3087061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PE" sz="2800" b="1" i="1" dirty="0"/>
              <a:t>IMÁGENES  DE  CÓMO  SE  JALA Y DESAFERRA  LA  ESPECIE  MERLUZA  DEL  ESPINEL</a:t>
            </a:r>
          </a:p>
        </p:txBody>
      </p:sp>
      <p:sp>
        <p:nvSpPr>
          <p:cNvPr id="4" name="2 Marcador de contenido"/>
          <p:cNvSpPr txBox="1">
            <a:spLocks/>
          </p:cNvSpPr>
          <p:nvPr/>
        </p:nvSpPr>
        <p:spPr>
          <a:xfrm>
            <a:off x="4644008" y="1639341"/>
            <a:ext cx="4114800" cy="452596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PE"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Imagen 5">
            <a:extLst>
              <a:ext uri="{FF2B5EF4-FFF2-40B4-BE49-F238E27FC236}">
                <a16:creationId xmlns:a16="http://schemas.microsoft.com/office/drawing/2014/main" id="{6C8D099F-06FD-4AD0-BB71-6D27E06DCA97}"/>
              </a:ext>
            </a:extLst>
          </p:cNvPr>
          <p:cNvPicPr>
            <a:picLocks noChangeAspect="1"/>
          </p:cNvPicPr>
          <p:nvPr/>
        </p:nvPicPr>
        <p:blipFill>
          <a:blip r:embed="rId3"/>
          <a:stretch>
            <a:fillRect/>
          </a:stretch>
        </p:blipFill>
        <p:spPr>
          <a:xfrm>
            <a:off x="384836" y="1639341"/>
            <a:ext cx="4115157" cy="4523624"/>
          </a:xfrm>
          <a:prstGeom prst="rect">
            <a:avLst/>
          </a:prstGeom>
        </p:spPr>
      </p:pic>
    </p:spTree>
    <p:extLst>
      <p:ext uri="{BB962C8B-B14F-4D97-AF65-F5344CB8AC3E}">
        <p14:creationId xmlns:p14="http://schemas.microsoft.com/office/powerpoint/2010/main" val="4213674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PE" sz="2800" b="1" i="1" dirty="0"/>
              <a:t>IMÁGENES DE CÓMO SE JALA Y DESAFERRA LA MERLUZA DEL ESPINEL</a:t>
            </a:r>
          </a:p>
        </p:txBody>
      </p:sp>
      <p:sp>
        <p:nvSpPr>
          <p:cNvPr id="4" name="2 Marcador de contenido"/>
          <p:cNvSpPr txBox="1">
            <a:spLocks/>
          </p:cNvSpPr>
          <p:nvPr/>
        </p:nvSpPr>
        <p:spPr>
          <a:xfrm>
            <a:off x="4644008" y="1628800"/>
            <a:ext cx="4248472" cy="452596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PE"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Imagen 5">
            <a:extLst>
              <a:ext uri="{FF2B5EF4-FFF2-40B4-BE49-F238E27FC236}">
                <a16:creationId xmlns:a16="http://schemas.microsoft.com/office/drawing/2014/main" id="{0A447510-94D1-4DE8-9E39-A6EEE30E97E8}"/>
              </a:ext>
            </a:extLst>
          </p:cNvPr>
          <p:cNvPicPr>
            <a:picLocks noChangeAspect="1"/>
          </p:cNvPicPr>
          <p:nvPr/>
        </p:nvPicPr>
        <p:blipFill>
          <a:blip r:embed="rId3"/>
          <a:stretch>
            <a:fillRect/>
          </a:stretch>
        </p:blipFill>
        <p:spPr>
          <a:xfrm>
            <a:off x="104396" y="1625042"/>
            <a:ext cx="4395597" cy="4529721"/>
          </a:xfrm>
          <a:prstGeom prst="rect">
            <a:avLst/>
          </a:prstGeom>
        </p:spPr>
      </p:pic>
    </p:spTree>
    <p:extLst>
      <p:ext uri="{BB962C8B-B14F-4D97-AF65-F5344CB8AC3E}">
        <p14:creationId xmlns:p14="http://schemas.microsoft.com/office/powerpoint/2010/main" val="419718139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874</TotalTime>
  <Words>914</Words>
  <Application>Microsoft Office PowerPoint</Application>
  <PresentationFormat>Presentación en pantalla (4:3)</PresentationFormat>
  <Paragraphs>47</Paragraphs>
  <Slides>19</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19</vt:i4>
      </vt:variant>
    </vt:vector>
  </HeadingPairs>
  <TitlesOfParts>
    <vt:vector size="22" baseType="lpstr">
      <vt:lpstr>Arial</vt:lpstr>
      <vt:lpstr>Calibri</vt:lpstr>
      <vt:lpstr>Tema de Office</vt:lpstr>
      <vt:lpstr>Presentación de PowerPoint</vt:lpstr>
      <vt:lpstr>EL RECURSO MERLUZA ES LA ESPECIE QUE SE HA VENIDO PESCANDO DESDE HACE DECADAS ATRÁS EXACTAMENTE DESDE EL PUERTO DE MÁNCORA HASTA EL PUERTO DE TALARA Y HA SIDO ESPECIALMENTE EN LA CALETA EL ÑURO QUE SIEMPRE Y CONSTANTEMENTE SE HA PESCADO O EXTRAIDO ESTE RECURSO Y LOS PRINCIPALES MERCADOS DE AQUELLAS ÉPOCAS DE LOS AÑOS 70, 80 Y 90 FUERON LOS QUE SE ENCONTRABAN AFINCADAS EN LA CIUDAD DE MÁNCORA COMO ERAN LAS EMPRESAS OPFISCO S.A, Y PROMARESA EN LA CIUDAD DE LA CRUZ TUMBES. Y EL RECURSO FUE EXTRAIDO CON EL MISMO MÉTODO QUE SE USA EN LA ACTUALIDAD PUES NUNCA ALTERARON NI MERMARON LA BIOMASA NI FUE MOTIVO PARA QUE SE HAYA DICTADO ALGUNA VEDA REPRODUCTIVA Y LOS EJEMPLARES EXTRAIDOS PASABAN EN ESE ENTONCES LOS 80 CENTÍMETROS Y DE PESO ERAN DE 5 A 7 KG POR  EJEMPLAR</vt:lpstr>
      <vt:lpstr>Presentación de PowerPoint</vt:lpstr>
      <vt:lpstr>Presentación de PowerPoint</vt:lpstr>
      <vt:lpstr>IMÁGENES  DE  LA  HERRAMIENTA  SELECTIVA ESPINEL  O  PALANGRE </vt:lpstr>
      <vt:lpstr>IMÁGENES  PONIÉNDOLE  CARNADA AL ESPINEL O PALANGRE</vt:lpstr>
      <vt:lpstr>IMÁGENES  DE  CÓMO  SE TIRA  AL  AGUA  EL  ESPINEL</vt:lpstr>
      <vt:lpstr>IMÁGENES  DE  CÓMO  SE  JALA Y DESAFERRA  LA  ESPECIE  MERLUZA  DEL  ESPINEL</vt:lpstr>
      <vt:lpstr>IMÁGENES DE CÓMO SE JALA Y DESAFERRA LA MERLUZA DEL ESPINEL</vt:lpstr>
      <vt:lpstr>IMÁGENES DE CÓMO SE LE COLOCA EL HIELO YA PUESTO EN LAS CAJAS Y EN LA  BODEGA</vt:lpstr>
      <vt:lpstr>IMÁGENES DEL DESEMBARQUE EN EL MUELLE</vt:lpstr>
      <vt:lpstr>Y CON ESTE HERRAMIENTA SE EXTRAE TAMBIÉN LA CABRILLA, EL MERO,  EL CONGRIO  Y OTRAS  ESPECIES  PERO  LAMENTABLEMENTE ESTAS ESPECIES YA ESTAN CASI EN EXTINCIÓN  DEBIDO  AL MAL MANEJO EN LAS LEYES QUE DEBEN PRESERVAR TODA ESPECIE QUE EXISTE EN EL MAR</vt:lpstr>
      <vt:lpstr>Presentación de PowerPoint</vt:lpstr>
      <vt:lpstr>Presentación de PowerPoint</vt:lpstr>
      <vt:lpstr>Presentación de PowerPoint</vt:lpstr>
      <vt:lpstr>RESUMEN  A LA PROBLEMÁTICA EN NUESTRO SECTOR RESPECTO A LA EXTRACCIÓN COMERCIALIZACIÓN Y VEDAS REPRODUCTIVAS DE LA ESPECIE MERLUZA</vt:lpstr>
      <vt:lpstr>CARTA ENVIADA AL MINISTRO DE LA PRODUCCIÓN POR PARTE DE LAS CALETAS DE TUMBES Y PIURA SOLICITANDO EL ACCESO DEL PESCADOR ARTESANAL SELECTIVO A LA PESQUERÍA DE MERLUZA</vt:lpstr>
      <vt:lpstr>CARTA ENVIADA AL MINISTRO DE LA PRODUCCIÓN POR PARTE DE LAS CALETAS DE TUMBES Y PIURA SOLICITANDO EL ACCESO DEL PESCADOR ARTESANAL SELECTIVO A LA PESQUERÍA DE MERLUZA</vt:lpstr>
      <vt:lpstr>G  R  A  C  I  A  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SISTEMA  DE  PESCA  SELECTIVA  CON  ANZUELO  CARNADA  Y  CORDEL  O  LLAMADO  TAMBIEN  PESCA  CON ANZUELO Y  LINEA  DE  FONDO  CONCEPTO:   CONSISTE  EN QUE  EL  APAREJO  DE  PESCA  QUE  SE  EMPLEA  ES  A  BASE  DE  LINEAS  DE  NYLON,  HILOS  ANZUELOS , SACAVUELTAS   FINALMENTE  LA  CARNADA  ( DE  POTA  ANCHOVETA  CABALLA , BARRILETE  O  JUREL) ADEMAS  CON  ESTA  HERRAMIENTA  SE  PUEDE  EXTRAER  ESPECIES  COMO  ES  LA  MERLUZA,  CONGRIO,   CABRILLA,  MERO</dc:title>
  <dc:creator>y</dc:creator>
  <cp:lastModifiedBy>Milagros Mitma</cp:lastModifiedBy>
  <cp:revision>98</cp:revision>
  <dcterms:created xsi:type="dcterms:W3CDTF">2013-11-06T19:51:16Z</dcterms:created>
  <dcterms:modified xsi:type="dcterms:W3CDTF">2021-09-03T20:22:55Z</dcterms:modified>
</cp:coreProperties>
</file>