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48" r:id="rId5"/>
  </p:sldMasterIdLst>
  <p:notesMasterIdLst>
    <p:notesMasterId r:id="rId17"/>
  </p:notesMasterIdLst>
  <p:sldIdLst>
    <p:sldId id="267" r:id="rId6"/>
    <p:sldId id="281" r:id="rId7"/>
    <p:sldId id="273" r:id="rId8"/>
    <p:sldId id="564" r:id="rId9"/>
    <p:sldId id="565" r:id="rId10"/>
    <p:sldId id="561" r:id="rId11"/>
    <p:sldId id="567" r:id="rId12"/>
    <p:sldId id="257" r:id="rId13"/>
    <p:sldId id="282" r:id="rId14"/>
    <p:sldId id="279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E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20" autoAdjust="0"/>
    <p:restoredTop sz="93537" autoAdjust="0"/>
  </p:normalViewPr>
  <p:slideViewPr>
    <p:cSldViewPr snapToGrid="0">
      <p:cViewPr>
        <p:scale>
          <a:sx n="95" d="100"/>
          <a:sy n="95" d="100"/>
        </p:scale>
        <p:origin x="584" y="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1D607-EA22-497E-9E8E-EAA7F945DC1F}" type="datetimeFigureOut">
              <a:rPr lang="es-ES"/>
              <a:t>3/9/21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BB238-F9F6-43B7-8AE2-8D12C4840A28}" type="slidenum">
              <a:rPr lang="es-ES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0058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- Distribución merluza peruana en Pacifico Oriental 0°30' S (Ecuador) - 10° 00' S (Perú) asociada ESCC// Z: 50-800m borde plataforma y talud superior// Desova: </a:t>
            </a:r>
            <a:r>
              <a:rPr lang="es-E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máx</a:t>
            </a:r>
            <a:r>
              <a:rPr lang="es-E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intensidad jul-set</a:t>
            </a:r>
            <a:endParaRPr lang="es-PE" sz="1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dirty="0"/>
              <a:t>- </a:t>
            </a:r>
            <a:r>
              <a:rPr lang="es-P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Recurso más abundante (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50-100 % B de recursos 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demersales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su área distribución) </a:t>
            </a:r>
            <a:r>
              <a:rPr lang="es-P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más importante en pesquería de arrastre de fondo en Perú </a:t>
            </a:r>
            <a:r>
              <a:rPr lang="es-P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PE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Wosnitza-Mendo </a:t>
            </a:r>
            <a:r>
              <a:rPr lang="es-PE" i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al.</a:t>
            </a:r>
            <a:r>
              <a:rPr lang="es-PE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2007, Icochea 2012</a:t>
            </a:r>
            <a:r>
              <a:rPr lang="es-P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es-PE" dirty="0"/>
              <a:t>- </a:t>
            </a:r>
            <a:r>
              <a:rPr lang="es-P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Muy verosímil un solo stock genético de </a:t>
            </a:r>
            <a:r>
              <a:rPr lang="es-PE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 gayi peruanus </a:t>
            </a:r>
            <a:r>
              <a:rPr lang="es-P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PE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Ore 2011</a:t>
            </a:r>
            <a:r>
              <a:rPr lang="es-P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PE" dirty="0"/>
          </a:p>
          <a:p>
            <a:r>
              <a:rPr lang="es-PE" dirty="0"/>
              <a:t>-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Perú y Ecuador la consumen fresca y refrigerada</a:t>
            </a:r>
          </a:p>
          <a:p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- Principal negocio: exportación congelados.</a:t>
            </a:r>
            <a:r>
              <a:rPr lang="es-PE" dirty="0"/>
              <a:t> 2016-2020 Perú exportó filetes de merluza congelada por valor acumulado de US$ FOB 114.6 M, principalmente a Rusia, Alemania, Brasil, España e Italia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BB238-F9F6-43B7-8AE2-8D12C4840A28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5272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/>
              <a:t>HACER UNA TABLA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BB238-F9F6-43B7-8AE2-8D12C4840A28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175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Inició '50s con pequeñas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arrastreras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fondo, pero también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EPAs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tradicionales // Ingreso TEMPORAL grandes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EPs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industriales EXTRANJERAS +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EPs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cerqueras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anchoveteras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peruanas -&gt; SOBREEXPLOTACIÓN y COLAPSO // DQ_1978 récord algo &gt; 300Kt, mientras DQ medio anual_2010-2019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 60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// </a:t>
            </a:r>
            <a:r>
              <a:rPr lang="es-ES" dirty="0"/>
              <a:t>SOBREEXPLOTACIÓN estaba considerado en 1° versión RLGP; la 2° versión actualmente vigente NO INCLUYE ESTAS CATEGORÍAS</a:t>
            </a:r>
          </a:p>
          <a:p>
            <a:endParaRPr lang="es-ES" dirty="0"/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1° POP 1997 -&gt; recurso "plenamente explotado", 2° ROP 2003 (vigente) --&gt; recurso "en recuperación"; ambos cierran acceso a la pesca // En Perú declarar un stock "en recuperación" -&gt; [abundancia y condición seriamente deteriorados] &lt;-- [condiciones ambientales desfavorables], pero la realidad en el caso de la merluza peruana, es que tal deterioro se debió principalmente a la sobrepesca industrial. // Recientes investigaciones de IMARPE revelan que en los últimos años stock de merluza se ha venido recuperando.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ROP merluza, instrumentos más importantes. Sin embargo permiten: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i) Emisión anual de "regímenes provisionales" (RP) que autorizan cuota de captura para toda la flota industrial y sólo para pequeña fracción de flota artesanal motorizada tradicional (la que cuenta con permisos de pesca habilitados para capturar merluza);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ii) Habilitación de "Pescas Exploratorias" anuales (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eval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 indirecta stock) con participación exclusiva del consorcio extractor-procesador-exportador industrial;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iii) Habilitar desde 2008 emisión de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RPs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, que prohibieron a plantas procesadoras-exportadoras recibir merluza artesanal, potencialmente más valiosa para la exportación.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Otro aspecto cuestionable: ROP refrendó importantes medidas técnicas de manejo TMC = 35 cm LT y el tamaño TMM red arrastre-fondo = 110 mm; éstas fueron posteriormente rebajadas por regímenes provisionales (normas de menor rango que el ROP) a 28 cm y 90 mm, respectivamente, y sin sustento técnico conocido.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BB238-F9F6-43B7-8AE2-8D12C4840A28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6166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BB238-F9F6-43B7-8AE2-8D12C4840A28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2561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(ver objetivos ROP)</a:t>
            </a:r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BB238-F9F6-43B7-8AE2-8D12C4840A28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3592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AB87B-4CB1-4F52-9D05-CAE96F768759}" type="slidenum">
              <a:rPr lang="es-PE" smtClean="0"/>
              <a:t>11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07122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B0B1-9054-48F7-91A9-5BFD9E55ADB7}" type="datetimeFigureOut">
              <a:rPr lang="es-PE" smtClean="0"/>
              <a:t>3/09/21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23FC-1660-4E64-B9D4-6BCD0EB844D4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41062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B0B1-9054-48F7-91A9-5BFD9E55ADB7}" type="datetimeFigureOut">
              <a:rPr lang="es-PE" smtClean="0"/>
              <a:t>3/09/21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23FC-1660-4E64-B9D4-6BCD0EB844D4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9237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B0B1-9054-48F7-91A9-5BFD9E55ADB7}" type="datetimeFigureOut">
              <a:rPr lang="es-PE" smtClean="0"/>
              <a:t>3/09/21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23FC-1660-4E64-B9D4-6BCD0EB844D4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44279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CF58-C16D-46C6-88F8-6A17399CB904}" type="datetimeFigureOut">
              <a:rPr lang="es-PE" smtClean="0"/>
              <a:t>3/09/21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4472-92FA-4F65-A0B7-6263F7EE0C6D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499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CF58-C16D-46C6-88F8-6A17399CB904}" type="datetimeFigureOut">
              <a:rPr lang="es-PE" smtClean="0"/>
              <a:t>3/09/21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4472-92FA-4F65-A0B7-6263F7EE0C6D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65673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CF58-C16D-46C6-88F8-6A17399CB904}" type="datetimeFigureOut">
              <a:rPr lang="es-PE" smtClean="0"/>
              <a:t>3/09/21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4472-92FA-4F65-A0B7-6263F7EE0C6D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21813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CF58-C16D-46C6-88F8-6A17399CB904}" type="datetimeFigureOut">
              <a:rPr lang="es-PE" smtClean="0"/>
              <a:t>3/09/21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4472-92FA-4F65-A0B7-6263F7EE0C6D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1468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CF58-C16D-46C6-88F8-6A17399CB904}" type="datetimeFigureOut">
              <a:rPr lang="es-PE" smtClean="0"/>
              <a:t>3/09/21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4472-92FA-4F65-A0B7-6263F7EE0C6D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3151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CF58-C16D-46C6-88F8-6A17399CB904}" type="datetimeFigureOut">
              <a:rPr lang="es-PE" smtClean="0"/>
              <a:t>3/09/21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4472-92FA-4F65-A0B7-6263F7EE0C6D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21196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CF58-C16D-46C6-88F8-6A17399CB904}" type="datetimeFigureOut">
              <a:rPr lang="es-PE" smtClean="0"/>
              <a:t>3/09/21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4472-92FA-4F65-A0B7-6263F7EE0C6D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310839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CF58-C16D-46C6-88F8-6A17399CB904}" type="datetimeFigureOut">
              <a:rPr lang="es-PE" smtClean="0"/>
              <a:t>3/09/21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4472-92FA-4F65-A0B7-6263F7EE0C6D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52249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B0B1-9054-48F7-91A9-5BFD9E55ADB7}" type="datetimeFigureOut">
              <a:rPr lang="es-PE" smtClean="0"/>
              <a:t>3/09/21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23FC-1660-4E64-B9D4-6BCD0EB844D4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86451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CF58-C16D-46C6-88F8-6A17399CB904}" type="datetimeFigureOut">
              <a:rPr lang="es-PE" smtClean="0"/>
              <a:t>3/09/21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4472-92FA-4F65-A0B7-6263F7EE0C6D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15161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CF58-C16D-46C6-88F8-6A17399CB904}" type="datetimeFigureOut">
              <a:rPr lang="es-PE" smtClean="0"/>
              <a:t>3/09/21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4472-92FA-4F65-A0B7-6263F7EE0C6D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17412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CF58-C16D-46C6-88F8-6A17399CB904}" type="datetimeFigureOut">
              <a:rPr lang="es-PE" smtClean="0"/>
              <a:t>3/09/21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4472-92FA-4F65-A0B7-6263F7EE0C6D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8806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B0B1-9054-48F7-91A9-5BFD9E55ADB7}" type="datetimeFigureOut">
              <a:rPr lang="es-PE" smtClean="0"/>
              <a:t>3/09/21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23FC-1660-4E64-B9D4-6BCD0EB844D4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2630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B0B1-9054-48F7-91A9-5BFD9E55ADB7}" type="datetimeFigureOut">
              <a:rPr lang="es-PE" smtClean="0"/>
              <a:t>3/09/21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23FC-1660-4E64-B9D4-6BCD0EB844D4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92833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B0B1-9054-48F7-91A9-5BFD9E55ADB7}" type="datetimeFigureOut">
              <a:rPr lang="es-PE" smtClean="0"/>
              <a:t>3/09/21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23FC-1660-4E64-B9D4-6BCD0EB844D4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67839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B0B1-9054-48F7-91A9-5BFD9E55ADB7}" type="datetimeFigureOut">
              <a:rPr lang="es-PE" smtClean="0"/>
              <a:t>3/09/21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23FC-1660-4E64-B9D4-6BCD0EB844D4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49925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B0B1-9054-48F7-91A9-5BFD9E55ADB7}" type="datetimeFigureOut">
              <a:rPr lang="es-PE" smtClean="0"/>
              <a:t>3/09/21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23FC-1660-4E64-B9D4-6BCD0EB844D4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9190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B0B1-9054-48F7-91A9-5BFD9E55ADB7}" type="datetimeFigureOut">
              <a:rPr lang="es-PE" smtClean="0"/>
              <a:t>3/09/21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23FC-1660-4E64-B9D4-6BCD0EB844D4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34049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B0B1-9054-48F7-91A9-5BFD9E55ADB7}" type="datetimeFigureOut">
              <a:rPr lang="es-PE" smtClean="0"/>
              <a:t>3/09/21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23FC-1660-4E64-B9D4-6BCD0EB844D4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8752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0B0B1-9054-48F7-91A9-5BFD9E55ADB7}" type="datetimeFigureOut">
              <a:rPr lang="es-PE" smtClean="0"/>
              <a:t>3/09/21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823FC-1660-4E64-B9D4-6BCD0EB844D4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29219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2CF58-C16D-46C6-88F8-6A17399CB904}" type="datetimeFigureOut">
              <a:rPr lang="es-PE" smtClean="0"/>
              <a:t>3/09/21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A4472-92FA-4F65-A0B7-6263F7EE0C6D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342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pierorv28@gmail.com" TargetMode="External"/><Relationship Id="rId3" Type="http://schemas.openxmlformats.org/officeDocument/2006/relationships/hyperlink" Target="mailto:rbandin@spda.org.pe" TargetMode="External"/><Relationship Id="rId7" Type="http://schemas.openxmlformats.org/officeDocument/2006/relationships/hyperlink" Target="mailto:samoros@edf.or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hyperlink" Target="mailto:bmonteferri@spda.org.pe" TargetMode="External"/><Relationship Id="rId4" Type="http://schemas.openxmlformats.org/officeDocument/2006/relationships/hyperlink" Target="mailto:pgrandez@spda.org.pe" TargetMode="Externa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emf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emf"/><Relationship Id="rId4" Type="http://schemas.openxmlformats.org/officeDocument/2006/relationships/image" Target="../media/image6.jpeg"/><Relationship Id="rId9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pda.org.pe/wpfb-file/iinforme-ordenamiento-merluza-pdf/" TargetMode="External"/><Relationship Id="rId2" Type="http://schemas.openxmlformats.org/officeDocument/2006/relationships/hyperlink" Target="https://drive.google.com/file/d/101urJfW4uu6GAas_icm2M_5hB9xnIbND/vie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container, raft, boat&#10;&#10;Description automatically generated">
            <a:extLst>
              <a:ext uri="{FF2B5EF4-FFF2-40B4-BE49-F238E27FC236}">
                <a16:creationId xmlns:a16="http://schemas.microsoft.com/office/drawing/2014/main" id="{24AAD211-AEE5-9141-B7FB-D897D6FF13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1" name="fondo negro">
            <a:extLst>
              <a:ext uri="{FF2B5EF4-FFF2-40B4-BE49-F238E27FC236}">
                <a16:creationId xmlns:a16="http://schemas.microsoft.com/office/drawing/2014/main" id="{9D0E927B-3B43-4BE0-9B0A-52BDB53025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11F4C9-3BCA-48F1-B9C4-B70EA2D5DC47}"/>
              </a:ext>
            </a:extLst>
          </p:cNvPr>
          <p:cNvSpPr/>
          <p:nvPr/>
        </p:nvSpPr>
        <p:spPr>
          <a:xfrm>
            <a:off x="723459" y="1025478"/>
            <a:ext cx="10745082" cy="4472747"/>
          </a:xfrm>
          <a:prstGeom prst="rect">
            <a:avLst/>
          </a:prstGeom>
          <a:solidFill>
            <a:srgbClr val="1D4E78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uadroTexto 4"/>
          <p:cNvSpPr txBox="1"/>
          <p:nvPr/>
        </p:nvSpPr>
        <p:spPr>
          <a:xfrm>
            <a:off x="1564887" y="1486219"/>
            <a:ext cx="9005336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“La pesquería de merluza: problema y solución para el acceso al pescador artesanal”</a:t>
            </a:r>
          </a:p>
        </p:txBody>
      </p:sp>
      <p:pic>
        <p:nvPicPr>
          <p:cNvPr id="8" name="Picture 7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EAC48B7C-1386-41FB-9375-07E807EE38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460" y="5750039"/>
            <a:ext cx="1842760" cy="80932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EB1DA2A-BB20-4968-AADF-485537756514}"/>
              </a:ext>
            </a:extLst>
          </p:cNvPr>
          <p:cNvSpPr txBox="1"/>
          <p:nvPr/>
        </p:nvSpPr>
        <p:spPr>
          <a:xfrm>
            <a:off x="723459" y="4519100"/>
            <a:ext cx="1074508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Presentación en el FPAS - 3 de setiembre de 2021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E01A2D8-1ED2-1A47-8A1E-76B5F4617E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2455" y="5702886"/>
            <a:ext cx="1556086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57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31C03E3-0ADF-412F-AB6B-9E617D6B2F7C}"/>
              </a:ext>
            </a:extLst>
          </p:cNvPr>
          <p:cNvSpPr txBox="1"/>
          <p:nvPr/>
        </p:nvSpPr>
        <p:spPr>
          <a:xfrm>
            <a:off x="820271" y="772823"/>
            <a:ext cx="10004612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Urgentes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Ampliar la pesca exploratoria o establecer una acción definitiva antes del 23/09/2021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Elaboración y aprobación de un listado de E.P. artesanales dedicadas a la pesca de merluza.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Modificar el ROP de merluza para: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Habilitar la participación regular de la flota artesanal en pescas exploratorias y regímenes provisionales.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Determinar el ratio de cuota anual de las capturas industriales y artesanales.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Permitir a los pescadores artesanales abastecer a plantas de procesamiento.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Ley que regule la formalización de E.P. artesanales no motorizadas.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Priorizar acciones para la habilitación sanitaria de E.P., DPA y en toda la cadena.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Mediano plazo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Conciliar el Plan de Manejo Pesquero peruano-ecuatoriano.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Combatir la pesca ilegal de merluza y desarrollar el sistema de trazabilidad.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Mejorar el seguimiento y tratamiento de capturas incidentales y descartes, sobre todo en la pesca de arrastre industrial y en redes de cortina de fondo.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Revisar los Derechos de pesca.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Definir la política pesquera de largo plazo: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Reforzar la consistencia del sistema nacional de estadísticas pesqueras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Incluir a todos los usuarios en los objetivos de dicha política.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Establecer metas e indicadores para los objetivos de ordenamiento.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4A22E6-185C-4334-9CC9-74EA7A2D8A59}"/>
              </a:ext>
            </a:extLst>
          </p:cNvPr>
          <p:cNvSpPr txBox="1"/>
          <p:nvPr/>
        </p:nvSpPr>
        <p:spPr>
          <a:xfrm>
            <a:off x="360000" y="180000"/>
            <a:ext cx="5508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rgbClr val="1D4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Recomendaciones integrales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7A8E5F-F890-B24A-A5F9-C7750A24C2CA}"/>
              </a:ext>
            </a:extLst>
          </p:cNvPr>
          <p:cNvSpPr/>
          <p:nvPr/>
        </p:nvSpPr>
        <p:spPr>
          <a:xfrm>
            <a:off x="0" y="815933"/>
            <a:ext cx="252000" cy="5226134"/>
          </a:xfrm>
          <a:prstGeom prst="rect">
            <a:avLst/>
          </a:prstGeom>
          <a:solidFill>
            <a:srgbClr val="1D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2901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5181600"/>
            <a:ext cx="12192000" cy="1676400"/>
          </a:xfrm>
          <a:prstGeom prst="rect">
            <a:avLst/>
          </a:prstGeom>
          <a:solidFill>
            <a:srgbClr val="1F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CuadroTexto 4"/>
          <p:cNvSpPr txBox="1"/>
          <p:nvPr/>
        </p:nvSpPr>
        <p:spPr>
          <a:xfrm>
            <a:off x="6633658" y="3798827"/>
            <a:ext cx="533204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b="1" dirty="0">
                <a:solidFill>
                  <a:srgbClr val="1F4E78"/>
                </a:solidFill>
                <a:latin typeface="Arial"/>
                <a:cs typeface="Arial"/>
              </a:rPr>
              <a:t>SPDA</a:t>
            </a:r>
          </a:p>
          <a:p>
            <a:r>
              <a:rPr lang="es-ES" dirty="0">
                <a:solidFill>
                  <a:srgbClr val="1F4E78"/>
                </a:solidFill>
                <a:latin typeface="Arial"/>
                <a:cs typeface="Arial"/>
              </a:rPr>
              <a:t>Ricardo Bandín </a:t>
            </a:r>
            <a:r>
              <a:rPr lang="es-PE" dirty="0">
                <a:solidFill>
                  <a:srgbClr val="1F4E78"/>
                </a:solidFill>
                <a:latin typeface="Arial"/>
                <a:cs typeface="Arial"/>
                <a:hlinkClick r:id="rId3"/>
              </a:rPr>
              <a:t>rbandin@spda.org.pe</a:t>
            </a:r>
            <a:r>
              <a:rPr lang="es-PE" dirty="0">
                <a:solidFill>
                  <a:srgbClr val="1F4E78"/>
                </a:solidFill>
                <a:latin typeface="Arial"/>
                <a:cs typeface="Arial"/>
              </a:rPr>
              <a:t> </a:t>
            </a:r>
          </a:p>
          <a:p>
            <a:r>
              <a:rPr lang="es-PE" dirty="0">
                <a:solidFill>
                  <a:srgbClr val="1F4E78"/>
                </a:solidFill>
                <a:latin typeface="Arial"/>
                <a:cs typeface="Arial"/>
              </a:rPr>
              <a:t>Percy Grandez </a:t>
            </a:r>
            <a:r>
              <a:rPr lang="es-PE" dirty="0">
                <a:solidFill>
                  <a:srgbClr val="1F4E78"/>
                </a:solidFill>
                <a:latin typeface="Arial"/>
                <a:cs typeface="Arial"/>
                <a:hlinkClick r:id="rId4"/>
              </a:rPr>
              <a:t>pgrandez@spda.org.pe</a:t>
            </a:r>
            <a:endParaRPr lang="es-PE" dirty="0">
              <a:solidFill>
                <a:srgbClr val="1F4E78"/>
              </a:solidFill>
              <a:latin typeface="Arial"/>
              <a:cs typeface="Arial"/>
            </a:endParaRPr>
          </a:p>
          <a:p>
            <a:r>
              <a:rPr lang="es-PE" dirty="0">
                <a:solidFill>
                  <a:srgbClr val="1F4E78"/>
                </a:solidFill>
                <a:latin typeface="Arial"/>
                <a:cs typeface="Arial"/>
              </a:rPr>
              <a:t>Bruno Monteferri </a:t>
            </a:r>
            <a:r>
              <a:rPr lang="es-PE" dirty="0">
                <a:solidFill>
                  <a:srgbClr val="1F4E78"/>
                </a:solidFill>
                <a:latin typeface="Arial"/>
                <a:cs typeface="Arial"/>
                <a:hlinkClick r:id="rId5"/>
              </a:rPr>
              <a:t>bmonteferri@spda.org.pe</a:t>
            </a:r>
            <a:r>
              <a:rPr lang="es-PE" dirty="0">
                <a:solidFill>
                  <a:srgbClr val="1F4E78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14" name="Picture 7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D8596350-6366-4BFA-A201-12127EEEBF8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52" y="5851639"/>
            <a:ext cx="2082003" cy="914401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E554C73A-FBC9-47CD-9660-07F13991153A}"/>
              </a:ext>
            </a:extLst>
          </p:cNvPr>
          <p:cNvSpPr txBox="1"/>
          <p:nvPr/>
        </p:nvSpPr>
        <p:spPr>
          <a:xfrm>
            <a:off x="360000" y="1612707"/>
            <a:ext cx="10926625" cy="923330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es-ES" sz="5400" b="1" dirty="0">
                <a:solidFill>
                  <a:srgbClr val="1F4E78"/>
                </a:solidFill>
                <a:latin typeface="Arial"/>
                <a:cs typeface="Arial"/>
              </a:rPr>
              <a:t>¡</a:t>
            </a:r>
            <a:r>
              <a:rPr lang="es-ES" sz="5400" b="1" dirty="0">
                <a:solidFill>
                  <a:srgbClr val="1D4E78"/>
                </a:solidFill>
                <a:latin typeface="Arial"/>
                <a:cs typeface="Arial"/>
              </a:rPr>
              <a:t>Gracias</a:t>
            </a:r>
            <a:r>
              <a:rPr lang="es-ES" sz="5400" b="1" dirty="0">
                <a:solidFill>
                  <a:srgbClr val="1F4E78"/>
                </a:solidFill>
                <a:latin typeface="Arial"/>
                <a:cs typeface="Arial"/>
              </a:rPr>
              <a:t>!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E7C798A-3FA3-8E44-A633-0EFAB186DE4E}"/>
              </a:ext>
            </a:extLst>
          </p:cNvPr>
          <p:cNvSpPr/>
          <p:nvPr/>
        </p:nvSpPr>
        <p:spPr>
          <a:xfrm>
            <a:off x="360000" y="379882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b="1" dirty="0">
                <a:solidFill>
                  <a:srgbClr val="1F4E78"/>
                </a:solidFill>
                <a:latin typeface="Arial"/>
                <a:cs typeface="Arial"/>
              </a:rPr>
              <a:t>EDF</a:t>
            </a:r>
          </a:p>
          <a:p>
            <a:r>
              <a:rPr lang="es-PE" dirty="0">
                <a:solidFill>
                  <a:srgbClr val="1F4E78"/>
                </a:solidFill>
                <a:latin typeface="Arial"/>
                <a:cs typeface="Arial"/>
              </a:rPr>
              <a:t>Samuel Amorós </a:t>
            </a:r>
            <a:r>
              <a:rPr lang="es-PE" dirty="0">
                <a:solidFill>
                  <a:srgbClr val="1F4E78"/>
                </a:solidFill>
                <a:latin typeface="Arial"/>
                <a:cs typeface="Arial"/>
                <a:hlinkClick r:id="rId7"/>
              </a:rPr>
              <a:t>samoros@edf.org</a:t>
            </a:r>
            <a:r>
              <a:rPr lang="es-PE" dirty="0">
                <a:solidFill>
                  <a:srgbClr val="1F4E78"/>
                </a:solidFill>
                <a:latin typeface="Arial"/>
                <a:cs typeface="Arial"/>
              </a:rPr>
              <a:t> </a:t>
            </a:r>
          </a:p>
          <a:p>
            <a:r>
              <a:rPr lang="es-PE" dirty="0">
                <a:solidFill>
                  <a:srgbClr val="1F4E78"/>
                </a:solidFill>
                <a:latin typeface="Arial"/>
                <a:cs typeface="Arial"/>
              </a:rPr>
              <a:t>Piero Rojas </a:t>
            </a:r>
            <a:r>
              <a:rPr lang="es-PE" dirty="0">
                <a:solidFill>
                  <a:srgbClr val="1F4E78"/>
                </a:solidFill>
                <a:latin typeface="Arial"/>
                <a:cs typeface="Arial"/>
                <a:hlinkClick r:id="rId8"/>
              </a:rPr>
              <a:t>pierorv28@gmail.com</a:t>
            </a:r>
            <a:r>
              <a:rPr lang="es-PE" dirty="0">
                <a:solidFill>
                  <a:srgbClr val="1F4E78"/>
                </a:solidFill>
                <a:latin typeface="Arial"/>
                <a:cs typeface="Arial"/>
              </a:rPr>
              <a:t> </a:t>
            </a:r>
            <a:endParaRPr lang="es-ES" dirty="0">
              <a:solidFill>
                <a:srgbClr val="1F4E78"/>
              </a:solidFill>
              <a:latin typeface="Arial"/>
              <a:cs typeface="Arial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28CD7A43-A47F-4440-AD0A-9070E873358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2455" y="5804486"/>
            <a:ext cx="1556086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127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AD8793C-9F81-4E3F-A18B-8B6C4BDE9E6B}"/>
              </a:ext>
            </a:extLst>
          </p:cNvPr>
          <p:cNvSpPr txBox="1"/>
          <p:nvPr/>
        </p:nvSpPr>
        <p:spPr>
          <a:xfrm>
            <a:off x="360000" y="1195155"/>
            <a:ext cx="669717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s-PE" sz="2400" dirty="0">
                <a:latin typeface="Arial" panose="020B0604020202020204" pitchFamily="34" charset="0"/>
                <a:cs typeface="Arial" panose="020B0604020202020204" pitchFamily="34" charset="0"/>
              </a:rPr>
              <a:t>Importancia del recurso merluza</a:t>
            </a:r>
          </a:p>
          <a:p>
            <a:pPr marL="457200" indent="-457200">
              <a:buAutoNum type="arabicPeriod"/>
            </a:pPr>
            <a:endParaRPr lang="es-P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s-PE" sz="2400" dirty="0">
                <a:latin typeface="Arial" panose="020B0604020202020204" pitchFamily="34" charset="0"/>
                <a:cs typeface="Arial" panose="020B0604020202020204" pitchFamily="34" charset="0"/>
              </a:rPr>
              <a:t>Situación actual de la pesquería de merluza</a:t>
            </a:r>
          </a:p>
          <a:p>
            <a:pPr marL="457200" indent="-457200">
              <a:buAutoNum type="arabicPeriod"/>
            </a:pPr>
            <a:endParaRPr lang="es-P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s-PE" sz="2400" dirty="0">
                <a:latin typeface="Arial" panose="020B0604020202020204" pitchFamily="34" charset="0"/>
                <a:cs typeface="Arial" panose="020B0604020202020204" pitchFamily="34" charset="0"/>
              </a:rPr>
              <a:t>Historia de la pesquería de merluza</a:t>
            </a:r>
          </a:p>
          <a:p>
            <a:pPr marL="457200" indent="-457200">
              <a:buAutoNum type="arabicPeriod"/>
            </a:pPr>
            <a:endParaRPr lang="es-P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Acceso del pescador artesanal a la pesquería de merluza</a:t>
            </a:r>
          </a:p>
          <a:p>
            <a:pPr marL="457200" indent="-457200">
              <a:buAutoNum type="arabicPeriod"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Propuestas de solución</a:t>
            </a:r>
          </a:p>
          <a:p>
            <a:pPr marL="457200" indent="-457200">
              <a:buAutoNum type="arabicPeriod"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Recomendaciones integrales</a:t>
            </a:r>
            <a:endParaRPr lang="es-P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1E7FE8FE-87EC-4084-8A89-45830AE49AF1}"/>
              </a:ext>
            </a:extLst>
          </p:cNvPr>
          <p:cNvSpPr txBox="1">
            <a:spLocks/>
          </p:cNvSpPr>
          <p:nvPr/>
        </p:nvSpPr>
        <p:spPr>
          <a:xfrm>
            <a:off x="360000" y="335802"/>
            <a:ext cx="2894188" cy="4801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1D4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Contenido</a:t>
            </a:r>
          </a:p>
        </p:txBody>
      </p:sp>
      <p:pic>
        <p:nvPicPr>
          <p:cNvPr id="5" name="Picture 4" descr="A picture containing person, outdoor, boat&#10;&#10;Description automatically generated">
            <a:extLst>
              <a:ext uri="{FF2B5EF4-FFF2-40B4-BE49-F238E27FC236}">
                <a16:creationId xmlns:a16="http://schemas.microsoft.com/office/drawing/2014/main" id="{4C1C369C-8B99-CB42-8E45-B705A85514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412" y="-287789"/>
            <a:ext cx="4905929" cy="73528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44BAB1-EFEA-0D46-812E-A48328BD445F}"/>
              </a:ext>
            </a:extLst>
          </p:cNvPr>
          <p:cNvSpPr/>
          <p:nvPr/>
        </p:nvSpPr>
        <p:spPr>
          <a:xfrm>
            <a:off x="0" y="815933"/>
            <a:ext cx="252000" cy="5226134"/>
          </a:xfrm>
          <a:prstGeom prst="rect">
            <a:avLst/>
          </a:prstGeom>
          <a:solidFill>
            <a:srgbClr val="1D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54835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990AD16-7CAD-464A-BE0C-43981A7BC6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487" b="1881"/>
          <a:stretch/>
        </p:blipFill>
        <p:spPr>
          <a:xfrm>
            <a:off x="487840" y="1533650"/>
            <a:ext cx="4025577" cy="22684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F3B10E3-6A0D-450C-B222-628581993D5E}"/>
              </a:ext>
            </a:extLst>
          </p:cNvPr>
          <p:cNvSpPr/>
          <p:nvPr/>
        </p:nvSpPr>
        <p:spPr>
          <a:xfrm>
            <a:off x="414936" y="3792856"/>
            <a:ext cx="22349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Guevara-Carrasco y Lleonart (2008)</a:t>
            </a:r>
            <a:endParaRPr lang="es-P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 descr="Imagen que contiene animal, pez, tinícalos&#10;&#10;Descripción generada automáticamente">
            <a:extLst>
              <a:ext uri="{FF2B5EF4-FFF2-40B4-BE49-F238E27FC236}">
                <a16:creationId xmlns:a16="http://schemas.microsoft.com/office/drawing/2014/main" id="{2056A168-33FF-4790-84B1-7E9EC4F48D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7147" y="913058"/>
            <a:ext cx="3791798" cy="1403755"/>
          </a:xfrm>
          <a:prstGeom prst="rect">
            <a:avLst/>
          </a:prstGeom>
          <a:ln>
            <a:noFill/>
          </a:ln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AB7121C-E72A-4616-A657-C64D6F2DA5DE}"/>
              </a:ext>
            </a:extLst>
          </p:cNvPr>
          <p:cNvSpPr txBox="1"/>
          <p:nvPr/>
        </p:nvSpPr>
        <p:spPr>
          <a:xfrm>
            <a:off x="7668274" y="2329988"/>
            <a:ext cx="3187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>
                <a:latin typeface="Arial" panose="020B0604020202020204" pitchFamily="34" charset="0"/>
                <a:cs typeface="Arial" panose="020B0604020202020204" pitchFamily="34" charset="0"/>
              </a:rPr>
              <a:t>Tomada de </a:t>
            </a:r>
            <a:r>
              <a:rPr lang="es-PE" sz="1000" dirty="0" err="1">
                <a:latin typeface="Arial" panose="020B0604020202020204" pitchFamily="34" charset="0"/>
                <a:cs typeface="Arial" panose="020B0604020202020204" pitchFamily="34" charset="0"/>
              </a:rPr>
              <a:t>Infopes</a:t>
            </a:r>
            <a:r>
              <a:rPr lang="es-PE" sz="1000" dirty="0">
                <a:latin typeface="Arial" panose="020B0604020202020204" pitchFamily="34" charset="0"/>
                <a:cs typeface="Arial" panose="020B0604020202020204" pitchFamily="34" charset="0"/>
              </a:rPr>
              <a:t>-UNALM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12745B29-818E-473A-AE89-79801C53397E}"/>
              </a:ext>
            </a:extLst>
          </p:cNvPr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5844" y="4931350"/>
            <a:ext cx="1800000" cy="1440000"/>
          </a:xfrm>
          <a:prstGeom prst="ellipse">
            <a:avLst/>
          </a:prstGeom>
          <a:ln w="57150" cap="rnd">
            <a:solidFill>
              <a:srgbClr val="1D4E78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6E4889D2-4487-4122-A7F7-37231C75F645}"/>
              </a:ext>
            </a:extLst>
          </p:cNvPr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5844" y="3232500"/>
            <a:ext cx="1800000" cy="1440000"/>
          </a:xfrm>
          <a:prstGeom prst="ellipse">
            <a:avLst/>
          </a:prstGeom>
          <a:ln w="57150" cap="rnd">
            <a:solidFill>
              <a:srgbClr val="1D4E78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magen relacionada">
            <a:extLst>
              <a:ext uri="{FF2B5EF4-FFF2-40B4-BE49-F238E27FC236}">
                <a16:creationId xmlns:a16="http://schemas.microsoft.com/office/drawing/2014/main" id="{57E99D6B-2AB2-4C55-BC1F-73C09468702F}"/>
              </a:ext>
            </a:extLst>
          </p:cNvPr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5844" y="1533650"/>
            <a:ext cx="1800000" cy="1440000"/>
          </a:xfrm>
          <a:prstGeom prst="ellipse">
            <a:avLst/>
          </a:prstGeom>
          <a:ln w="57150" cap="rnd">
            <a:solidFill>
              <a:srgbClr val="1D4E78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n relacionada">
            <a:extLst>
              <a:ext uri="{FF2B5EF4-FFF2-40B4-BE49-F238E27FC236}">
                <a16:creationId xmlns:a16="http://schemas.microsoft.com/office/drawing/2014/main" id="{0C8586BD-9A73-455F-89AF-7543B71A7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274" y="3753172"/>
            <a:ext cx="2177078" cy="184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AD2C9C16-A4A4-4C8C-9483-4BD539AC0DA1}"/>
              </a:ext>
            </a:extLst>
          </p:cNvPr>
          <p:cNvSpPr/>
          <p:nvPr/>
        </p:nvSpPr>
        <p:spPr>
          <a:xfrm>
            <a:off x="7924106" y="5779398"/>
            <a:ext cx="17168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Filete congelado de merluza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228006A0-1660-423A-A909-1EC8C788A13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2568" y="2835606"/>
            <a:ext cx="1486377" cy="2804599"/>
          </a:xfrm>
          <a:prstGeom prst="rect">
            <a:avLst/>
          </a:prstGeom>
          <a:ln>
            <a:noFill/>
          </a:ln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7F28734C-A7A4-43A0-AB25-76280FF7DEC5}"/>
              </a:ext>
            </a:extLst>
          </p:cNvPr>
          <p:cNvSpPr/>
          <p:nvPr/>
        </p:nvSpPr>
        <p:spPr>
          <a:xfrm>
            <a:off x="9923261" y="5743499"/>
            <a:ext cx="1744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Merluza entera, corte transversal y filetes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F72828F-F9AC-4F57-BA09-4905952FDC4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840" y="4129495"/>
            <a:ext cx="4025577" cy="2335610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754BCFB5-E83E-45E4-B05F-2DFC39AA7FA0}"/>
              </a:ext>
            </a:extLst>
          </p:cNvPr>
          <p:cNvSpPr/>
          <p:nvPr/>
        </p:nvSpPr>
        <p:spPr>
          <a:xfrm>
            <a:off x="414936" y="6465105"/>
            <a:ext cx="337784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Tarazona et al. 2003 en GEF-PNUD (2015)</a:t>
            </a:r>
            <a:endParaRPr lang="es-P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84CC4C45-64F5-4A90-9D49-3D02F3A403B8}"/>
              </a:ext>
            </a:extLst>
          </p:cNvPr>
          <p:cNvSpPr txBox="1">
            <a:spLocks/>
          </p:cNvSpPr>
          <p:nvPr/>
        </p:nvSpPr>
        <p:spPr>
          <a:xfrm>
            <a:off x="360000" y="180000"/>
            <a:ext cx="10435757" cy="4801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1D4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>
                <a:solidFill>
                  <a:srgbClr val="1D4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Importancia</a:t>
            </a:r>
            <a:r>
              <a:rPr lang="en-US" sz="2800" b="1" dirty="0">
                <a:solidFill>
                  <a:srgbClr val="1D4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2800" b="1" dirty="0" err="1">
                <a:solidFill>
                  <a:srgbClr val="1D4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</a:t>
            </a:r>
            <a:r>
              <a:rPr lang="en-US" sz="2800" b="1" dirty="0">
                <a:solidFill>
                  <a:srgbClr val="1D4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1D4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merluza</a:t>
            </a:r>
            <a:endParaRPr lang="en-US" sz="2800" b="1" dirty="0">
              <a:solidFill>
                <a:srgbClr val="1D4E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24EC548-55BF-6D4C-B3EC-06A0E8221EE3}"/>
              </a:ext>
            </a:extLst>
          </p:cNvPr>
          <p:cNvSpPr/>
          <p:nvPr/>
        </p:nvSpPr>
        <p:spPr>
          <a:xfrm>
            <a:off x="414936" y="756686"/>
            <a:ext cx="51340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600" b="1" dirty="0">
                <a:latin typeface="Arial" panose="020B0604020202020204" pitchFamily="34" charset="0"/>
                <a:cs typeface="Arial" panose="020B0604020202020204" pitchFamily="34" charset="0"/>
              </a:rPr>
              <a:t>2016-2020. </a:t>
            </a: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Perú exportó filetes de merluza congelada por valor acumulado de US$ FOB 114.6 M</a:t>
            </a:r>
            <a:endParaRPr lang="es-C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247541B-3738-BF42-B0FA-76471CA0A8E5}"/>
              </a:ext>
            </a:extLst>
          </p:cNvPr>
          <p:cNvSpPr/>
          <p:nvPr/>
        </p:nvSpPr>
        <p:spPr>
          <a:xfrm>
            <a:off x="0" y="815933"/>
            <a:ext cx="252000" cy="5226134"/>
          </a:xfrm>
          <a:prstGeom prst="rect">
            <a:avLst/>
          </a:prstGeom>
          <a:solidFill>
            <a:srgbClr val="1D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57396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A16C43-3DC4-4838-B8D9-733D87912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80000"/>
            <a:ext cx="10435757" cy="480131"/>
          </a:xfr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sz="2800" b="1" dirty="0">
                <a:solidFill>
                  <a:srgbClr val="1D4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dirty="0" err="1">
                <a:solidFill>
                  <a:srgbClr val="1D4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Situación</a:t>
            </a:r>
            <a:r>
              <a:rPr lang="en-US" sz="2800" b="1" dirty="0">
                <a:solidFill>
                  <a:srgbClr val="1D4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actual de la </a:t>
            </a:r>
            <a:r>
              <a:rPr lang="en-US" sz="2800" b="1" dirty="0" err="1">
                <a:solidFill>
                  <a:srgbClr val="1D4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pesquería</a:t>
            </a:r>
            <a:r>
              <a:rPr lang="en-US" sz="2800" b="1" dirty="0">
                <a:solidFill>
                  <a:srgbClr val="1D4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b="1" dirty="0" err="1">
                <a:solidFill>
                  <a:srgbClr val="1D4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merluza</a:t>
            </a:r>
            <a:endParaRPr lang="en-US" sz="2800" b="1" dirty="0">
              <a:solidFill>
                <a:srgbClr val="1D4E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5CF508-D48C-FF4B-8B5E-4BDC64945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01" y="101539"/>
            <a:ext cx="12023998" cy="675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26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A16C43-3DC4-4838-B8D9-733D87912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80000"/>
            <a:ext cx="4945037" cy="867930"/>
          </a:xfr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1D4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Historia de la pesquería de merluza</a:t>
            </a:r>
          </a:p>
        </p:txBody>
      </p:sp>
      <p:cxnSp>
        <p:nvCxnSpPr>
          <p:cNvPr id="6" name="Conector: angular 218">
            <a:extLst>
              <a:ext uri="{FF2B5EF4-FFF2-40B4-BE49-F238E27FC236}">
                <a16:creationId xmlns:a16="http://schemas.microsoft.com/office/drawing/2014/main" id="{00DFB835-8B99-4059-ADD7-7FD6C5FFE920}"/>
              </a:ext>
            </a:extLst>
          </p:cNvPr>
          <p:cNvCxnSpPr>
            <a:cxnSpLocks/>
            <a:stCxn id="63" idx="2"/>
            <a:endCxn id="79" idx="0"/>
          </p:cNvCxnSpPr>
          <p:nvPr/>
        </p:nvCxnSpPr>
        <p:spPr>
          <a:xfrm rot="16200000" flipH="1">
            <a:off x="10222177" y="4569071"/>
            <a:ext cx="1107353" cy="159865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id="{25215A8F-82D7-4349-988B-30EE60C5DD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548" y="1221779"/>
            <a:ext cx="12047236" cy="3034800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C7CDEE86-0C27-4464-B6F3-8BCF452259F2}"/>
              </a:ext>
            </a:extLst>
          </p:cNvPr>
          <p:cNvSpPr/>
          <p:nvPr/>
        </p:nvSpPr>
        <p:spPr>
          <a:xfrm>
            <a:off x="2242592" y="3772732"/>
            <a:ext cx="1292930" cy="355002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ector: angular 12">
            <a:extLst>
              <a:ext uri="{FF2B5EF4-FFF2-40B4-BE49-F238E27FC236}">
                <a16:creationId xmlns:a16="http://schemas.microsoft.com/office/drawing/2014/main" id="{2EF3DFBA-7F9F-405C-A5D4-3C49D5AA3A3C}"/>
              </a:ext>
            </a:extLst>
          </p:cNvPr>
          <p:cNvCxnSpPr>
            <a:cxnSpLocks/>
            <a:stCxn id="12" idx="2"/>
            <a:endCxn id="31" idx="3"/>
          </p:cNvCxnSpPr>
          <p:nvPr/>
        </p:nvCxnSpPr>
        <p:spPr>
          <a:xfrm rot="5400000">
            <a:off x="2440790" y="4131175"/>
            <a:ext cx="451709" cy="444827"/>
          </a:xfrm>
          <a:prstGeom prst="bentConnector2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D8CE753-8578-49DB-9D0D-E7581509BE6A}"/>
              </a:ext>
            </a:extLst>
          </p:cNvPr>
          <p:cNvSpPr/>
          <p:nvPr/>
        </p:nvSpPr>
        <p:spPr>
          <a:xfrm>
            <a:off x="4423932" y="3772732"/>
            <a:ext cx="756360" cy="364276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ector: angular 16">
            <a:extLst>
              <a:ext uri="{FF2B5EF4-FFF2-40B4-BE49-F238E27FC236}">
                <a16:creationId xmlns:a16="http://schemas.microsoft.com/office/drawing/2014/main" id="{F82C05F0-2E36-4911-B83B-AC6B32074289}"/>
              </a:ext>
            </a:extLst>
          </p:cNvPr>
          <p:cNvCxnSpPr>
            <a:cxnSpLocks/>
            <a:stCxn id="16" idx="0"/>
            <a:endCxn id="33" idx="2"/>
          </p:cNvCxnSpPr>
          <p:nvPr/>
        </p:nvCxnSpPr>
        <p:spPr>
          <a:xfrm rot="16200000" flipV="1">
            <a:off x="3220558" y="2191178"/>
            <a:ext cx="1604017" cy="155909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17">
            <a:extLst>
              <a:ext uri="{FF2B5EF4-FFF2-40B4-BE49-F238E27FC236}">
                <a16:creationId xmlns:a16="http://schemas.microsoft.com/office/drawing/2014/main" id="{25811931-6C9B-4442-83EA-09AA6883F146}"/>
              </a:ext>
            </a:extLst>
          </p:cNvPr>
          <p:cNvSpPr/>
          <p:nvPr/>
        </p:nvSpPr>
        <p:spPr>
          <a:xfrm>
            <a:off x="5180914" y="3769089"/>
            <a:ext cx="173283" cy="364276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Conector: angular 18">
            <a:extLst>
              <a:ext uri="{FF2B5EF4-FFF2-40B4-BE49-F238E27FC236}">
                <a16:creationId xmlns:a16="http://schemas.microsoft.com/office/drawing/2014/main" id="{25A08E86-1DF1-4766-BC01-9252CADE1734}"/>
              </a:ext>
            </a:extLst>
          </p:cNvPr>
          <p:cNvCxnSpPr>
            <a:cxnSpLocks/>
            <a:stCxn id="18" idx="0"/>
            <a:endCxn id="34" idx="2"/>
          </p:cNvCxnSpPr>
          <p:nvPr/>
        </p:nvCxnSpPr>
        <p:spPr>
          <a:xfrm rot="16200000" flipV="1">
            <a:off x="3468844" y="1970377"/>
            <a:ext cx="2519351" cy="107807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>
            <a:extLst>
              <a:ext uri="{FF2B5EF4-FFF2-40B4-BE49-F238E27FC236}">
                <a16:creationId xmlns:a16="http://schemas.microsoft.com/office/drawing/2014/main" id="{1C5EAFFC-000A-4D07-863E-8B647D393B5B}"/>
              </a:ext>
            </a:extLst>
          </p:cNvPr>
          <p:cNvSpPr/>
          <p:nvPr/>
        </p:nvSpPr>
        <p:spPr>
          <a:xfrm>
            <a:off x="5356047" y="3769089"/>
            <a:ext cx="943158" cy="365310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Conector: angular 20">
            <a:extLst>
              <a:ext uri="{FF2B5EF4-FFF2-40B4-BE49-F238E27FC236}">
                <a16:creationId xmlns:a16="http://schemas.microsoft.com/office/drawing/2014/main" id="{286A0C91-DA7F-4E8E-9C38-FE7E1FEDCFD6}"/>
              </a:ext>
            </a:extLst>
          </p:cNvPr>
          <p:cNvCxnSpPr>
            <a:cxnSpLocks/>
            <a:stCxn id="20" idx="2"/>
            <a:endCxn id="35" idx="3"/>
          </p:cNvCxnSpPr>
          <p:nvPr/>
        </p:nvCxnSpPr>
        <p:spPr>
          <a:xfrm rot="5400000">
            <a:off x="5408737" y="4131928"/>
            <a:ext cx="416419" cy="421361"/>
          </a:xfrm>
          <a:prstGeom prst="bentConnector2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 21">
            <a:extLst>
              <a:ext uri="{FF2B5EF4-FFF2-40B4-BE49-F238E27FC236}">
                <a16:creationId xmlns:a16="http://schemas.microsoft.com/office/drawing/2014/main" id="{64772A27-F1DB-4044-8019-9E5CF4F7BE10}"/>
              </a:ext>
            </a:extLst>
          </p:cNvPr>
          <p:cNvSpPr/>
          <p:nvPr/>
        </p:nvSpPr>
        <p:spPr>
          <a:xfrm>
            <a:off x="7068249" y="3769089"/>
            <a:ext cx="173283" cy="372457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Conector: angular 22">
            <a:extLst>
              <a:ext uri="{FF2B5EF4-FFF2-40B4-BE49-F238E27FC236}">
                <a16:creationId xmlns:a16="http://schemas.microsoft.com/office/drawing/2014/main" id="{395B7647-DD84-4788-B6E8-8594BF220412}"/>
              </a:ext>
            </a:extLst>
          </p:cNvPr>
          <p:cNvCxnSpPr>
            <a:cxnSpLocks/>
            <a:stCxn id="22" idx="0"/>
            <a:endCxn id="36" idx="2"/>
          </p:cNvCxnSpPr>
          <p:nvPr/>
        </p:nvCxnSpPr>
        <p:spPr>
          <a:xfrm rot="16200000" flipV="1">
            <a:off x="5570796" y="2184993"/>
            <a:ext cx="2482256" cy="68593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ángulo 23">
            <a:extLst>
              <a:ext uri="{FF2B5EF4-FFF2-40B4-BE49-F238E27FC236}">
                <a16:creationId xmlns:a16="http://schemas.microsoft.com/office/drawing/2014/main" id="{571D64A4-0CBC-4738-8F06-CDEAFB8004C1}"/>
              </a:ext>
            </a:extLst>
          </p:cNvPr>
          <p:cNvSpPr/>
          <p:nvPr/>
        </p:nvSpPr>
        <p:spPr>
          <a:xfrm>
            <a:off x="7699878" y="3769089"/>
            <a:ext cx="295379" cy="364275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Conector: angular 24">
            <a:extLst>
              <a:ext uri="{FF2B5EF4-FFF2-40B4-BE49-F238E27FC236}">
                <a16:creationId xmlns:a16="http://schemas.microsoft.com/office/drawing/2014/main" id="{973F4A9C-A1BD-406C-8223-A17648F9A8F3}"/>
              </a:ext>
            </a:extLst>
          </p:cNvPr>
          <p:cNvCxnSpPr>
            <a:cxnSpLocks/>
            <a:stCxn id="24" idx="0"/>
          </p:cNvCxnSpPr>
          <p:nvPr/>
        </p:nvCxnSpPr>
        <p:spPr>
          <a:xfrm rot="16200000" flipV="1">
            <a:off x="6181291" y="2102811"/>
            <a:ext cx="3029989" cy="30256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25">
            <a:extLst>
              <a:ext uri="{FF2B5EF4-FFF2-40B4-BE49-F238E27FC236}">
                <a16:creationId xmlns:a16="http://schemas.microsoft.com/office/drawing/2014/main" id="{899EF2A5-BDE0-413A-A8CD-BE83E057F964}"/>
              </a:ext>
            </a:extLst>
          </p:cNvPr>
          <p:cNvSpPr/>
          <p:nvPr/>
        </p:nvSpPr>
        <p:spPr>
          <a:xfrm>
            <a:off x="8014307" y="3772732"/>
            <a:ext cx="157589" cy="359913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Conector: angular 26">
            <a:extLst>
              <a:ext uri="{FF2B5EF4-FFF2-40B4-BE49-F238E27FC236}">
                <a16:creationId xmlns:a16="http://schemas.microsoft.com/office/drawing/2014/main" id="{828F83A1-F934-4CC5-92F9-F1F1761BAC51}"/>
              </a:ext>
            </a:extLst>
          </p:cNvPr>
          <p:cNvCxnSpPr>
            <a:cxnSpLocks/>
            <a:stCxn id="26" idx="0"/>
            <a:endCxn id="38" idx="2"/>
          </p:cNvCxnSpPr>
          <p:nvPr/>
        </p:nvCxnSpPr>
        <p:spPr>
          <a:xfrm rot="5400000" flipH="1" flipV="1">
            <a:off x="6875875" y="2443927"/>
            <a:ext cx="2546032" cy="11157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: angular 27">
            <a:extLst>
              <a:ext uri="{FF2B5EF4-FFF2-40B4-BE49-F238E27FC236}">
                <a16:creationId xmlns:a16="http://schemas.microsoft.com/office/drawing/2014/main" id="{F1E74674-E63F-43FE-A9F1-85C5EED4EA14}"/>
              </a:ext>
            </a:extLst>
          </p:cNvPr>
          <p:cNvCxnSpPr>
            <a:cxnSpLocks/>
            <a:endCxn id="39" idx="2"/>
          </p:cNvCxnSpPr>
          <p:nvPr/>
        </p:nvCxnSpPr>
        <p:spPr>
          <a:xfrm rot="5400000" flipH="1" flipV="1">
            <a:off x="7250692" y="2047834"/>
            <a:ext cx="3436025" cy="81855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ángulo 28">
            <a:extLst>
              <a:ext uri="{FF2B5EF4-FFF2-40B4-BE49-F238E27FC236}">
                <a16:creationId xmlns:a16="http://schemas.microsoft.com/office/drawing/2014/main" id="{FBFAF189-95D8-44C9-85D6-47CBE88CBF65}"/>
              </a:ext>
            </a:extLst>
          </p:cNvPr>
          <p:cNvSpPr/>
          <p:nvPr/>
        </p:nvSpPr>
        <p:spPr>
          <a:xfrm>
            <a:off x="8942191" y="3769090"/>
            <a:ext cx="485654" cy="365310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Conector: angular 29">
            <a:extLst>
              <a:ext uri="{FF2B5EF4-FFF2-40B4-BE49-F238E27FC236}">
                <a16:creationId xmlns:a16="http://schemas.microsoft.com/office/drawing/2014/main" id="{16D2443C-DD8B-4F6A-8281-E53B591ABBF9}"/>
              </a:ext>
            </a:extLst>
          </p:cNvPr>
          <p:cNvCxnSpPr>
            <a:cxnSpLocks/>
            <a:stCxn id="29" idx="0"/>
            <a:endCxn id="40" idx="2"/>
          </p:cNvCxnSpPr>
          <p:nvPr/>
        </p:nvCxnSpPr>
        <p:spPr>
          <a:xfrm rot="5400000" flipH="1" flipV="1">
            <a:off x="8780221" y="1727089"/>
            <a:ext cx="2446799" cy="163720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 30">
            <a:extLst>
              <a:ext uri="{FF2B5EF4-FFF2-40B4-BE49-F238E27FC236}">
                <a16:creationId xmlns:a16="http://schemas.microsoft.com/office/drawing/2014/main" id="{140B374E-311D-4C33-867F-B650D6120A81}"/>
              </a:ext>
            </a:extLst>
          </p:cNvPr>
          <p:cNvSpPr/>
          <p:nvPr/>
        </p:nvSpPr>
        <p:spPr>
          <a:xfrm>
            <a:off x="1012197" y="4287873"/>
            <a:ext cx="1432033" cy="583139"/>
          </a:xfrm>
          <a:prstGeom prst="rect">
            <a:avLst/>
          </a:prstGeom>
          <a:solidFill>
            <a:schemeClr val="lt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Presencia </a:t>
            </a:r>
            <a:r>
              <a:rPr lang="es-E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única de flota </a:t>
            </a:r>
            <a:r>
              <a:rPr lang="es-ES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costera arrastrera tradicional </a:t>
            </a:r>
            <a:r>
              <a:rPr lang="es-E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base en Paita</a:t>
            </a:r>
            <a:endParaRPr lang="es-P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CF8711BD-3066-4CCE-BCB0-B0149CDB377F}"/>
              </a:ext>
            </a:extLst>
          </p:cNvPr>
          <p:cNvSpPr/>
          <p:nvPr/>
        </p:nvSpPr>
        <p:spPr>
          <a:xfrm>
            <a:off x="2477678" y="1656802"/>
            <a:ext cx="1530684" cy="511913"/>
          </a:xfrm>
          <a:prstGeom prst="rect">
            <a:avLst/>
          </a:prstGeom>
          <a:solidFill>
            <a:schemeClr val="lt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de pesca industrial con flota extranjera y flota nacional</a:t>
            </a:r>
            <a:endParaRPr lang="es-P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C42DC2C6-8650-467C-AD9F-B4B82E549159}"/>
              </a:ext>
            </a:extLst>
          </p:cNvPr>
          <p:cNvSpPr/>
          <p:nvPr/>
        </p:nvSpPr>
        <p:spPr>
          <a:xfrm>
            <a:off x="3280531" y="825006"/>
            <a:ext cx="1817902" cy="424732"/>
          </a:xfrm>
          <a:prstGeom prst="rect">
            <a:avLst/>
          </a:prstGeom>
          <a:solidFill>
            <a:schemeClr val="lt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 </a:t>
            </a:r>
            <a:r>
              <a:rPr lang="es-E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pico DQ, primer uso masivo de merluza (60%) para harina</a:t>
            </a:r>
            <a:endParaRPr lang="es-P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D9C4807E-A68B-4E05-9F20-E68D5471B6AC}"/>
              </a:ext>
            </a:extLst>
          </p:cNvPr>
          <p:cNvSpPr/>
          <p:nvPr/>
        </p:nvSpPr>
        <p:spPr>
          <a:xfrm>
            <a:off x="4133560" y="4294861"/>
            <a:ext cx="1272705" cy="511913"/>
          </a:xfrm>
          <a:prstGeom prst="rect">
            <a:avLst/>
          </a:prstGeom>
          <a:solidFill>
            <a:schemeClr val="lt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 </a:t>
            </a:r>
            <a:r>
              <a:rPr lang="es-E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 </a:t>
            </a:r>
            <a:r>
              <a:rPr lang="es-ES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sobreexplotación</a:t>
            </a:r>
            <a:r>
              <a:rPr lang="es-ES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colapso pesquero</a:t>
            </a:r>
            <a:endParaRPr lang="es-PE" sz="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31C2D06B-F2ED-4473-A426-4777D8F87DB0}"/>
              </a:ext>
            </a:extLst>
          </p:cNvPr>
          <p:cNvSpPr/>
          <p:nvPr/>
        </p:nvSpPr>
        <p:spPr>
          <a:xfrm>
            <a:off x="5616920" y="868593"/>
            <a:ext cx="1704071" cy="418240"/>
          </a:xfrm>
          <a:prstGeom prst="rect">
            <a:avLst/>
          </a:prstGeom>
          <a:solidFill>
            <a:schemeClr val="lt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 </a:t>
            </a:r>
            <a:r>
              <a:rPr lang="es-E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reducción de Talla </a:t>
            </a:r>
            <a:r>
              <a:rPr lang="es-ES" sz="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Prom.Captura</a:t>
            </a:r>
            <a:r>
              <a:rPr lang="es-ES" sz="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sobrepesca</a:t>
            </a:r>
            <a:endParaRPr lang="es-PE" sz="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6C00B22D-788A-414E-86BE-DA68E799E250}"/>
              </a:ext>
            </a:extLst>
          </p:cNvPr>
          <p:cNvSpPr/>
          <p:nvPr/>
        </p:nvSpPr>
        <p:spPr>
          <a:xfrm>
            <a:off x="6245416" y="256421"/>
            <a:ext cx="1787750" cy="487475"/>
          </a:xfrm>
          <a:prstGeom prst="rect">
            <a:avLst/>
          </a:prstGeom>
          <a:solidFill>
            <a:schemeClr val="lt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 uso (40%) masivo de merluza para harina</a:t>
            </a:r>
            <a:endParaRPr lang="es-P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76FB02D9-F538-4DBE-AC77-015AC0920BEA}"/>
              </a:ext>
            </a:extLst>
          </p:cNvPr>
          <p:cNvSpPr/>
          <p:nvPr/>
        </p:nvSpPr>
        <p:spPr>
          <a:xfrm>
            <a:off x="7679365" y="928727"/>
            <a:ext cx="1050629" cy="297973"/>
          </a:xfrm>
          <a:prstGeom prst="rect">
            <a:avLst/>
          </a:prstGeom>
          <a:solidFill>
            <a:schemeClr val="lt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 </a:t>
            </a:r>
            <a:r>
              <a:rPr lang="es-E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pico DQ</a:t>
            </a:r>
            <a:endParaRPr lang="es-P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B554DE08-56B9-4A78-BB45-006CCD75C6BE}"/>
              </a:ext>
            </a:extLst>
          </p:cNvPr>
          <p:cNvSpPr/>
          <p:nvPr/>
        </p:nvSpPr>
        <p:spPr>
          <a:xfrm>
            <a:off x="8333517" y="238995"/>
            <a:ext cx="2088932" cy="500105"/>
          </a:xfrm>
          <a:prstGeom prst="rect">
            <a:avLst/>
          </a:prstGeom>
          <a:solidFill>
            <a:schemeClr val="lt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Reducción </a:t>
            </a:r>
            <a:r>
              <a:rPr lang="es-E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área de distribución y </a:t>
            </a:r>
            <a:r>
              <a:rPr lang="es-ES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</a:t>
            </a:r>
            <a:r>
              <a:rPr lang="es-E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de merluza. </a:t>
            </a:r>
            <a:r>
              <a:rPr lang="es-ES" sz="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Segundo colapso pesquero</a:t>
            </a:r>
            <a:r>
              <a:rPr lang="es-E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.</a:t>
            </a:r>
            <a:endParaRPr lang="es-P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B330F076-BC0F-4FE1-B89E-C42C9D3ECEAA}"/>
              </a:ext>
            </a:extLst>
          </p:cNvPr>
          <p:cNvSpPr/>
          <p:nvPr/>
        </p:nvSpPr>
        <p:spPr>
          <a:xfrm>
            <a:off x="10117455" y="833135"/>
            <a:ext cx="1409533" cy="489156"/>
          </a:xfrm>
          <a:prstGeom prst="rect">
            <a:avLst/>
          </a:prstGeom>
          <a:solidFill>
            <a:schemeClr val="lt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Veda </a:t>
            </a:r>
            <a:r>
              <a:rPr lang="es-E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20 meses, en reacción al estado </a:t>
            </a:r>
            <a:r>
              <a:rPr lang="es-ES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sobreexplotación</a:t>
            </a:r>
            <a:endParaRPr lang="es-P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CF0CF62A-8912-4120-91DD-D970FC73FDEB}"/>
              </a:ext>
            </a:extLst>
          </p:cNvPr>
          <p:cNvSpPr/>
          <p:nvPr/>
        </p:nvSpPr>
        <p:spPr>
          <a:xfrm>
            <a:off x="7948702" y="4197896"/>
            <a:ext cx="1101526" cy="167537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1996 - 2002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2034BD72-F6A6-4B00-AF85-DD49A8B458CC}"/>
              </a:ext>
            </a:extLst>
          </p:cNvPr>
          <p:cNvSpPr/>
          <p:nvPr/>
        </p:nvSpPr>
        <p:spPr>
          <a:xfrm>
            <a:off x="9004708" y="5421096"/>
            <a:ext cx="1146992" cy="411918"/>
          </a:xfrm>
          <a:prstGeom prst="rect">
            <a:avLst/>
          </a:prstGeom>
          <a:solidFill>
            <a:schemeClr val="lt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1°, 2° y 3° Paneles Internacionales Expertos</a:t>
            </a:r>
            <a:endParaRPr lang="es-P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Conector: angular 218">
            <a:extLst>
              <a:ext uri="{FF2B5EF4-FFF2-40B4-BE49-F238E27FC236}">
                <a16:creationId xmlns:a16="http://schemas.microsoft.com/office/drawing/2014/main" id="{93B1BD94-22EC-4A26-BDAA-7202945B9BE8}"/>
              </a:ext>
            </a:extLst>
          </p:cNvPr>
          <p:cNvCxnSpPr>
            <a:cxnSpLocks/>
            <a:stCxn id="63" idx="2"/>
            <a:endCxn id="44" idx="0"/>
          </p:cNvCxnSpPr>
          <p:nvPr/>
        </p:nvCxnSpPr>
        <p:spPr>
          <a:xfrm rot="5400000">
            <a:off x="9474179" y="4918748"/>
            <a:ext cx="606373" cy="39832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ángulo 45">
            <a:extLst>
              <a:ext uri="{FF2B5EF4-FFF2-40B4-BE49-F238E27FC236}">
                <a16:creationId xmlns:a16="http://schemas.microsoft.com/office/drawing/2014/main" id="{630B3DF6-E9C1-4D5D-88D8-5327CF708053}"/>
              </a:ext>
            </a:extLst>
          </p:cNvPr>
          <p:cNvSpPr/>
          <p:nvPr/>
        </p:nvSpPr>
        <p:spPr>
          <a:xfrm>
            <a:off x="3464485" y="5615038"/>
            <a:ext cx="2048559" cy="930261"/>
          </a:xfrm>
          <a:prstGeom prst="rect">
            <a:avLst/>
          </a:prstGeom>
          <a:solidFill>
            <a:schemeClr val="lt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1° y 2° </a:t>
            </a:r>
            <a:r>
              <a:rPr lang="es-ES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ROPs</a:t>
            </a:r>
            <a:r>
              <a:rPr lang="es-E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merluza (</a:t>
            </a:r>
            <a:r>
              <a:rPr lang="es-ES" sz="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r>
              <a:rPr lang="es-E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s-ES" sz="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refrendan TMC = 35cm, TMM = 110mm</a:t>
            </a:r>
            <a:r>
              <a:rPr lang="es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pPr algn="ctr"/>
            <a:r>
              <a:rPr lang="es-E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1° ROP merluza: recurso plenamente explotado</a:t>
            </a:r>
          </a:p>
          <a:p>
            <a:pPr algn="ctr"/>
            <a:r>
              <a:rPr lang="es-E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2° ROP merluza: </a:t>
            </a:r>
            <a:r>
              <a:rPr lang="es-ES" sz="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 en recuperación</a:t>
            </a:r>
            <a:endParaRPr lang="es-PE" sz="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1C7CC546-83A3-4BD7-998D-2B21368701F6}"/>
              </a:ext>
            </a:extLst>
          </p:cNvPr>
          <p:cNvSpPr/>
          <p:nvPr/>
        </p:nvSpPr>
        <p:spPr>
          <a:xfrm>
            <a:off x="9050228" y="4400761"/>
            <a:ext cx="169892" cy="415039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PE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2003</a:t>
            </a:r>
          </a:p>
        </p:txBody>
      </p:sp>
      <p:cxnSp>
        <p:nvCxnSpPr>
          <p:cNvPr id="48" name="Conector: angular 218">
            <a:extLst>
              <a:ext uri="{FF2B5EF4-FFF2-40B4-BE49-F238E27FC236}">
                <a16:creationId xmlns:a16="http://schemas.microsoft.com/office/drawing/2014/main" id="{FEB1E769-851C-435D-895C-CEDC604ED110}"/>
              </a:ext>
            </a:extLst>
          </p:cNvPr>
          <p:cNvCxnSpPr>
            <a:cxnSpLocks/>
            <a:stCxn id="47" idx="2"/>
            <a:endCxn id="46" idx="0"/>
          </p:cNvCxnSpPr>
          <p:nvPr/>
        </p:nvCxnSpPr>
        <p:spPr>
          <a:xfrm rot="5400000">
            <a:off x="6412351" y="2892215"/>
            <a:ext cx="799238" cy="464640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ángulo 51">
            <a:extLst>
              <a:ext uri="{FF2B5EF4-FFF2-40B4-BE49-F238E27FC236}">
                <a16:creationId xmlns:a16="http://schemas.microsoft.com/office/drawing/2014/main" id="{1578931C-390A-4CAF-9F0F-B0B0212BD913}"/>
              </a:ext>
            </a:extLst>
          </p:cNvPr>
          <p:cNvSpPr/>
          <p:nvPr/>
        </p:nvSpPr>
        <p:spPr>
          <a:xfrm>
            <a:off x="115456" y="5226741"/>
            <a:ext cx="2727194" cy="606273"/>
          </a:xfrm>
          <a:prstGeom prst="rect">
            <a:avLst/>
          </a:prstGeom>
          <a:solidFill>
            <a:schemeClr val="lt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1° y 2° Planes de Ordenamiento Pesquero (</a:t>
            </a:r>
            <a:r>
              <a:rPr lang="es-ES" sz="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RMs</a:t>
            </a:r>
            <a:r>
              <a:rPr lang="es-E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s-ES" sz="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Establecen TMC = 35 cm LT, TMM = 110mm</a:t>
            </a:r>
            <a:r>
              <a:rPr lang="es-E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s-E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1° POP merluza: </a:t>
            </a:r>
            <a:r>
              <a:rPr lang="es-ES" sz="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 plenamente explotado</a:t>
            </a:r>
            <a:endParaRPr lang="es-PE" sz="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Conector: angular 218">
            <a:extLst>
              <a:ext uri="{FF2B5EF4-FFF2-40B4-BE49-F238E27FC236}">
                <a16:creationId xmlns:a16="http://schemas.microsoft.com/office/drawing/2014/main" id="{008EFB62-5C74-4496-96BE-1FDC8382F327}"/>
              </a:ext>
            </a:extLst>
          </p:cNvPr>
          <p:cNvCxnSpPr>
            <a:cxnSpLocks/>
            <a:stCxn id="69" idx="1"/>
            <a:endCxn id="52" idx="0"/>
          </p:cNvCxnSpPr>
          <p:nvPr/>
        </p:nvCxnSpPr>
        <p:spPr>
          <a:xfrm rot="5400000">
            <a:off x="4629726" y="1672379"/>
            <a:ext cx="403690" cy="670503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ángulo 53">
            <a:extLst>
              <a:ext uri="{FF2B5EF4-FFF2-40B4-BE49-F238E27FC236}">
                <a16:creationId xmlns:a16="http://schemas.microsoft.com/office/drawing/2014/main" id="{92855F05-129D-43B5-B019-FABD7C5E512C}"/>
              </a:ext>
            </a:extLst>
          </p:cNvPr>
          <p:cNvSpPr/>
          <p:nvPr/>
        </p:nvSpPr>
        <p:spPr>
          <a:xfrm>
            <a:off x="8710858" y="4400761"/>
            <a:ext cx="169892" cy="415038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PE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2001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EE0C33D6-25C5-436E-BDF7-E4DBB0F85062}"/>
              </a:ext>
            </a:extLst>
          </p:cNvPr>
          <p:cNvSpPr/>
          <p:nvPr/>
        </p:nvSpPr>
        <p:spPr>
          <a:xfrm>
            <a:off x="9496250" y="3768638"/>
            <a:ext cx="643049" cy="365760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563CC6F1-28EA-48DF-9BC2-0AC1D5267790}"/>
              </a:ext>
            </a:extLst>
          </p:cNvPr>
          <p:cNvSpPr/>
          <p:nvPr/>
        </p:nvSpPr>
        <p:spPr>
          <a:xfrm>
            <a:off x="9674678" y="5922077"/>
            <a:ext cx="1225055" cy="268842"/>
          </a:xfrm>
          <a:prstGeom prst="rect">
            <a:avLst/>
          </a:prstGeom>
          <a:solidFill>
            <a:schemeClr val="lt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Cuotas Individuales No </a:t>
            </a:r>
            <a:r>
              <a:rPr lang="es-ES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</a:t>
            </a:r>
            <a:r>
              <a:rPr lang="es-E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P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Conector: angular 218">
            <a:extLst>
              <a:ext uri="{FF2B5EF4-FFF2-40B4-BE49-F238E27FC236}">
                <a16:creationId xmlns:a16="http://schemas.microsoft.com/office/drawing/2014/main" id="{43B272DD-403F-4C52-884C-0D6FED929095}"/>
              </a:ext>
            </a:extLst>
          </p:cNvPr>
          <p:cNvCxnSpPr>
            <a:cxnSpLocks/>
            <a:stCxn id="55" idx="2"/>
            <a:endCxn id="56" idx="0"/>
          </p:cNvCxnSpPr>
          <p:nvPr/>
        </p:nvCxnSpPr>
        <p:spPr>
          <a:xfrm rot="16200000" flipH="1">
            <a:off x="9158651" y="4793521"/>
            <a:ext cx="1787679" cy="46943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ángulo 57">
            <a:extLst>
              <a:ext uri="{FF2B5EF4-FFF2-40B4-BE49-F238E27FC236}">
                <a16:creationId xmlns:a16="http://schemas.microsoft.com/office/drawing/2014/main" id="{1984194C-86A5-4841-93C2-36432D57023D}"/>
              </a:ext>
            </a:extLst>
          </p:cNvPr>
          <p:cNvSpPr/>
          <p:nvPr/>
        </p:nvSpPr>
        <p:spPr>
          <a:xfrm>
            <a:off x="10130889" y="4414746"/>
            <a:ext cx="1226369" cy="530891"/>
          </a:xfrm>
          <a:prstGeom prst="rect">
            <a:avLst/>
          </a:prstGeom>
          <a:solidFill>
            <a:schemeClr val="lt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Régimen Provisional 2012 (</a:t>
            </a:r>
            <a:r>
              <a:rPr lang="es-ES" sz="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</a:t>
            </a:r>
            <a:r>
              <a:rPr lang="es-E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s-ES" sz="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rebaja TMC con TMA = 28cm</a:t>
            </a:r>
            <a:endParaRPr lang="es-PE" sz="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Conector: angular 218">
            <a:extLst>
              <a:ext uri="{FF2B5EF4-FFF2-40B4-BE49-F238E27FC236}">
                <a16:creationId xmlns:a16="http://schemas.microsoft.com/office/drawing/2014/main" id="{3B2C144C-129A-4111-9C74-0FAAABB750C2}"/>
              </a:ext>
            </a:extLst>
          </p:cNvPr>
          <p:cNvCxnSpPr>
            <a:cxnSpLocks/>
            <a:stCxn id="62" idx="1"/>
            <a:endCxn id="58" idx="0"/>
          </p:cNvCxnSpPr>
          <p:nvPr/>
        </p:nvCxnSpPr>
        <p:spPr>
          <a:xfrm rot="16200000" flipH="1">
            <a:off x="10526663" y="4197334"/>
            <a:ext cx="280347" cy="15447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ángulo 59">
            <a:extLst>
              <a:ext uri="{FF2B5EF4-FFF2-40B4-BE49-F238E27FC236}">
                <a16:creationId xmlns:a16="http://schemas.microsoft.com/office/drawing/2014/main" id="{D6DBA06A-F752-459C-8344-5C4521CE164B}"/>
              </a:ext>
            </a:extLst>
          </p:cNvPr>
          <p:cNvSpPr/>
          <p:nvPr/>
        </p:nvSpPr>
        <p:spPr>
          <a:xfrm>
            <a:off x="6019143" y="5328319"/>
            <a:ext cx="2456617" cy="584466"/>
          </a:xfrm>
          <a:prstGeom prst="rect">
            <a:avLst/>
          </a:prstGeom>
          <a:solidFill>
            <a:schemeClr val="lt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Régimen Provisional (</a:t>
            </a:r>
            <a:r>
              <a:rPr lang="es-ES" sz="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</a:t>
            </a:r>
            <a:r>
              <a:rPr lang="es-E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s-ES" sz="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rebaja TMM = 90mm</a:t>
            </a:r>
          </a:p>
          <a:p>
            <a:pPr algn="ctr"/>
            <a:r>
              <a:rPr lang="es-PE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Veda Reproductiva </a:t>
            </a:r>
            <a:r>
              <a:rPr lang="es-PE" sz="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(RM): se impide abastecer plantas con merluza artesanal</a:t>
            </a:r>
          </a:p>
        </p:txBody>
      </p:sp>
      <p:cxnSp>
        <p:nvCxnSpPr>
          <p:cNvPr id="61" name="Conector: angular 218">
            <a:extLst>
              <a:ext uri="{FF2B5EF4-FFF2-40B4-BE49-F238E27FC236}">
                <a16:creationId xmlns:a16="http://schemas.microsoft.com/office/drawing/2014/main" id="{76508C94-03AC-4D9B-A2D1-4D5DD3D5ED87}"/>
              </a:ext>
            </a:extLst>
          </p:cNvPr>
          <p:cNvCxnSpPr>
            <a:cxnSpLocks/>
            <a:stCxn id="54" idx="1"/>
            <a:endCxn id="60" idx="3"/>
          </p:cNvCxnSpPr>
          <p:nvPr/>
        </p:nvCxnSpPr>
        <p:spPr>
          <a:xfrm rot="10800000" flipV="1">
            <a:off x="8475760" y="4608280"/>
            <a:ext cx="235098" cy="101227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ángulo 61">
            <a:extLst>
              <a:ext uri="{FF2B5EF4-FFF2-40B4-BE49-F238E27FC236}">
                <a16:creationId xmlns:a16="http://schemas.microsoft.com/office/drawing/2014/main" id="{54E31AC3-6A09-41C6-B508-4AB3CAEDCC5B}"/>
              </a:ext>
            </a:extLst>
          </p:cNvPr>
          <p:cNvSpPr/>
          <p:nvPr/>
        </p:nvSpPr>
        <p:spPr>
          <a:xfrm rot="-5400000">
            <a:off x="10406944" y="3866890"/>
            <a:ext cx="365310" cy="169708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5014BB81-4BF1-4A07-8E29-9CD910F1963E}"/>
              </a:ext>
            </a:extLst>
          </p:cNvPr>
          <p:cNvSpPr/>
          <p:nvPr/>
        </p:nvSpPr>
        <p:spPr>
          <a:xfrm>
            <a:off x="9891580" y="4399684"/>
            <a:ext cx="169892" cy="415039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PE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</a:p>
        </p:txBody>
      </p:sp>
      <p:cxnSp>
        <p:nvCxnSpPr>
          <p:cNvPr id="64" name="Conector: angular 218">
            <a:extLst>
              <a:ext uri="{FF2B5EF4-FFF2-40B4-BE49-F238E27FC236}">
                <a16:creationId xmlns:a16="http://schemas.microsoft.com/office/drawing/2014/main" id="{79036095-DB9F-4367-8BF3-C8A55B1A6CA6}"/>
              </a:ext>
            </a:extLst>
          </p:cNvPr>
          <p:cNvCxnSpPr>
            <a:cxnSpLocks/>
            <a:stCxn id="54" idx="2"/>
            <a:endCxn id="46" idx="0"/>
          </p:cNvCxnSpPr>
          <p:nvPr/>
        </p:nvCxnSpPr>
        <p:spPr>
          <a:xfrm rot="5400000">
            <a:off x="6242666" y="3061899"/>
            <a:ext cx="799239" cy="430703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ángulo 65">
            <a:extLst>
              <a:ext uri="{FF2B5EF4-FFF2-40B4-BE49-F238E27FC236}">
                <a16:creationId xmlns:a16="http://schemas.microsoft.com/office/drawing/2014/main" id="{A21BB974-9B07-4F08-B563-DEECEB9054BA}"/>
              </a:ext>
            </a:extLst>
          </p:cNvPr>
          <p:cNvSpPr/>
          <p:nvPr/>
        </p:nvSpPr>
        <p:spPr>
          <a:xfrm>
            <a:off x="9219798" y="4396564"/>
            <a:ext cx="169892" cy="415039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PE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2004</a:t>
            </a:r>
          </a:p>
        </p:txBody>
      </p:sp>
      <p:cxnSp>
        <p:nvCxnSpPr>
          <p:cNvPr id="67" name="Conector: angular 218">
            <a:extLst>
              <a:ext uri="{FF2B5EF4-FFF2-40B4-BE49-F238E27FC236}">
                <a16:creationId xmlns:a16="http://schemas.microsoft.com/office/drawing/2014/main" id="{35DE85EE-A018-4128-AFDD-3598B7359965}"/>
              </a:ext>
            </a:extLst>
          </p:cNvPr>
          <p:cNvCxnSpPr>
            <a:cxnSpLocks/>
            <a:stCxn id="47" idx="0"/>
            <a:endCxn id="44" idx="0"/>
          </p:cNvCxnSpPr>
          <p:nvPr/>
        </p:nvCxnSpPr>
        <p:spPr>
          <a:xfrm rot="16200000" flipH="1">
            <a:off x="8846521" y="4689413"/>
            <a:ext cx="1020335" cy="443030"/>
          </a:xfrm>
          <a:prstGeom prst="bentConnector3">
            <a:avLst>
              <a:gd name="adj1" fmla="val -13531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: angular 218">
            <a:extLst>
              <a:ext uri="{FF2B5EF4-FFF2-40B4-BE49-F238E27FC236}">
                <a16:creationId xmlns:a16="http://schemas.microsoft.com/office/drawing/2014/main" id="{12D74180-F83B-4F32-ADD7-9C578B81331B}"/>
              </a:ext>
            </a:extLst>
          </p:cNvPr>
          <p:cNvCxnSpPr>
            <a:cxnSpLocks/>
            <a:stCxn id="66" idx="0"/>
            <a:endCxn id="44" idx="0"/>
          </p:cNvCxnSpPr>
          <p:nvPr/>
        </p:nvCxnSpPr>
        <p:spPr>
          <a:xfrm rot="16200000" flipH="1">
            <a:off x="8929208" y="4772100"/>
            <a:ext cx="1024532" cy="273460"/>
          </a:xfrm>
          <a:prstGeom prst="bentConnector3">
            <a:avLst>
              <a:gd name="adj1" fmla="val -13476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ángulo 68">
            <a:extLst>
              <a:ext uri="{FF2B5EF4-FFF2-40B4-BE49-F238E27FC236}">
                <a16:creationId xmlns:a16="http://schemas.microsoft.com/office/drawing/2014/main" id="{D8CCE4FF-47ED-4554-BE6E-35EC0E13FAFE}"/>
              </a:ext>
            </a:extLst>
          </p:cNvPr>
          <p:cNvSpPr/>
          <p:nvPr/>
        </p:nvSpPr>
        <p:spPr>
          <a:xfrm rot="-5400000">
            <a:off x="7965650" y="4516409"/>
            <a:ext cx="436875" cy="176408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1997</a:t>
            </a:r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id="{072C1D2C-51B2-42DB-BBD6-5D4D12A24421}"/>
              </a:ext>
            </a:extLst>
          </p:cNvPr>
          <p:cNvSpPr/>
          <p:nvPr/>
        </p:nvSpPr>
        <p:spPr>
          <a:xfrm rot="-5400000">
            <a:off x="8147878" y="4518666"/>
            <a:ext cx="429867" cy="178902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1998</a:t>
            </a:r>
          </a:p>
        </p:txBody>
      </p:sp>
      <p:cxnSp>
        <p:nvCxnSpPr>
          <p:cNvPr id="71" name="Conector: angular 218">
            <a:extLst>
              <a:ext uri="{FF2B5EF4-FFF2-40B4-BE49-F238E27FC236}">
                <a16:creationId xmlns:a16="http://schemas.microsoft.com/office/drawing/2014/main" id="{D0429841-66C0-4482-8898-DE7D3E05679E}"/>
              </a:ext>
            </a:extLst>
          </p:cNvPr>
          <p:cNvCxnSpPr>
            <a:cxnSpLocks/>
            <a:stCxn id="70" idx="1"/>
            <a:endCxn id="52" idx="0"/>
          </p:cNvCxnSpPr>
          <p:nvPr/>
        </p:nvCxnSpPr>
        <p:spPr>
          <a:xfrm rot="5400000">
            <a:off x="4719088" y="1583017"/>
            <a:ext cx="403690" cy="688375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ángulo 71">
            <a:extLst>
              <a:ext uri="{FF2B5EF4-FFF2-40B4-BE49-F238E27FC236}">
                <a16:creationId xmlns:a16="http://schemas.microsoft.com/office/drawing/2014/main" id="{83662E0A-0A50-45A8-B23E-69371F55BAB2}"/>
              </a:ext>
            </a:extLst>
          </p:cNvPr>
          <p:cNvSpPr/>
          <p:nvPr/>
        </p:nvSpPr>
        <p:spPr>
          <a:xfrm>
            <a:off x="11725164" y="3792574"/>
            <a:ext cx="172506" cy="365310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endParaRPr lang="es-PE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id="{8093CF43-B1B6-475A-AAE4-026A170572CD}"/>
              </a:ext>
            </a:extLst>
          </p:cNvPr>
          <p:cNvSpPr/>
          <p:nvPr/>
        </p:nvSpPr>
        <p:spPr>
          <a:xfrm>
            <a:off x="11422935" y="4520314"/>
            <a:ext cx="732063" cy="530891"/>
          </a:xfrm>
          <a:prstGeom prst="rect">
            <a:avLst/>
          </a:prstGeom>
          <a:solidFill>
            <a:schemeClr val="lt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Pescas Exploratorias con flota artesanal</a:t>
            </a:r>
            <a:endParaRPr lang="es-P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5" name="Conector: angular 218">
            <a:extLst>
              <a:ext uri="{FF2B5EF4-FFF2-40B4-BE49-F238E27FC236}">
                <a16:creationId xmlns:a16="http://schemas.microsoft.com/office/drawing/2014/main" id="{2029A87D-F00E-41A7-ADB5-8945997315A1}"/>
              </a:ext>
            </a:extLst>
          </p:cNvPr>
          <p:cNvCxnSpPr>
            <a:cxnSpLocks/>
            <a:stCxn id="72" idx="2"/>
          </p:cNvCxnSpPr>
          <p:nvPr/>
        </p:nvCxnSpPr>
        <p:spPr>
          <a:xfrm rot="5400000">
            <a:off x="11540922" y="4245135"/>
            <a:ext cx="357747" cy="18324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ángulo 75">
            <a:extLst>
              <a:ext uri="{FF2B5EF4-FFF2-40B4-BE49-F238E27FC236}">
                <a16:creationId xmlns:a16="http://schemas.microsoft.com/office/drawing/2014/main" id="{4C36D0E1-D23B-4594-BC3B-BBCC5698E994}"/>
              </a:ext>
            </a:extLst>
          </p:cNvPr>
          <p:cNvSpPr/>
          <p:nvPr/>
        </p:nvSpPr>
        <p:spPr>
          <a:xfrm>
            <a:off x="9127693" y="6290631"/>
            <a:ext cx="1823167" cy="509336"/>
          </a:xfrm>
          <a:prstGeom prst="rect">
            <a:avLst/>
          </a:prstGeom>
          <a:solidFill>
            <a:schemeClr val="lt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Régimen Provisional (</a:t>
            </a:r>
            <a:r>
              <a:rPr lang="es-ES" sz="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</a:t>
            </a:r>
            <a:r>
              <a:rPr lang="es-ES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habilita</a:t>
            </a:r>
            <a:r>
              <a:rPr lang="es-PE" sz="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abastecer plantas con merluza artesanal/menor escala</a:t>
            </a:r>
          </a:p>
        </p:txBody>
      </p:sp>
      <p:cxnSp>
        <p:nvCxnSpPr>
          <p:cNvPr id="77" name="Conector: angular 218">
            <a:extLst>
              <a:ext uri="{FF2B5EF4-FFF2-40B4-BE49-F238E27FC236}">
                <a16:creationId xmlns:a16="http://schemas.microsoft.com/office/drawing/2014/main" id="{FC47A6EE-9582-4FB6-9474-B676DD6F1501}"/>
              </a:ext>
            </a:extLst>
          </p:cNvPr>
          <p:cNvCxnSpPr>
            <a:cxnSpLocks/>
            <a:stCxn id="66" idx="2"/>
            <a:endCxn id="76" idx="1"/>
          </p:cNvCxnSpPr>
          <p:nvPr/>
        </p:nvCxnSpPr>
        <p:spPr>
          <a:xfrm rot="5400000">
            <a:off x="8349371" y="5589926"/>
            <a:ext cx="1733696" cy="177051"/>
          </a:xfrm>
          <a:prstGeom prst="bentConnector4">
            <a:avLst>
              <a:gd name="adj1" fmla="val 30202"/>
              <a:gd name="adj2" fmla="val 282358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ángulo 78">
            <a:extLst>
              <a:ext uri="{FF2B5EF4-FFF2-40B4-BE49-F238E27FC236}">
                <a16:creationId xmlns:a16="http://schemas.microsoft.com/office/drawing/2014/main" id="{83733C4C-D25D-4359-8F87-6D4418EE6632}"/>
              </a:ext>
            </a:extLst>
          </p:cNvPr>
          <p:cNvSpPr/>
          <p:nvPr/>
        </p:nvSpPr>
        <p:spPr>
          <a:xfrm>
            <a:off x="11072113" y="5922076"/>
            <a:ext cx="1006136" cy="880531"/>
          </a:xfrm>
          <a:prstGeom prst="rect">
            <a:avLst/>
          </a:prstGeom>
          <a:solidFill>
            <a:schemeClr val="lt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Régimen </a:t>
            </a:r>
            <a:r>
              <a:rPr lang="es-ES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Provisional 2009 (</a:t>
            </a:r>
            <a:r>
              <a:rPr lang="es-ES" sz="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</a:t>
            </a:r>
            <a:r>
              <a:rPr lang="es-ES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s-PE" sz="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impide abastecer plantas con merluza artesanal</a:t>
            </a:r>
          </a:p>
        </p:txBody>
      </p:sp>
      <p:cxnSp>
        <p:nvCxnSpPr>
          <p:cNvPr id="81" name="Conector: angular 218">
            <a:extLst>
              <a:ext uri="{FF2B5EF4-FFF2-40B4-BE49-F238E27FC236}">
                <a16:creationId xmlns:a16="http://schemas.microsoft.com/office/drawing/2014/main" id="{EA5D4737-F76E-4416-937C-8B6554EC6D1A}"/>
              </a:ext>
            </a:extLst>
          </p:cNvPr>
          <p:cNvCxnSpPr>
            <a:cxnSpLocks/>
            <a:stCxn id="80" idx="2"/>
          </p:cNvCxnSpPr>
          <p:nvPr/>
        </p:nvCxnSpPr>
        <p:spPr>
          <a:xfrm rot="16200000" flipH="1">
            <a:off x="11310064" y="4197522"/>
            <a:ext cx="357747" cy="27847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: angular 95">
            <a:extLst>
              <a:ext uri="{FF2B5EF4-FFF2-40B4-BE49-F238E27FC236}">
                <a16:creationId xmlns:a16="http://schemas.microsoft.com/office/drawing/2014/main" id="{C9E6352C-2093-4F44-BA6E-C3D50DAFC558}"/>
              </a:ext>
            </a:extLst>
          </p:cNvPr>
          <p:cNvCxnSpPr>
            <a:cxnSpLocks/>
            <a:stCxn id="62" idx="3"/>
            <a:endCxn id="97" idx="2"/>
          </p:cNvCxnSpPr>
          <p:nvPr/>
        </p:nvCxnSpPr>
        <p:spPr>
          <a:xfrm rot="5400000" flipH="1" flipV="1">
            <a:off x="10354790" y="2490170"/>
            <a:ext cx="1513729" cy="104411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ángulo 96">
            <a:extLst>
              <a:ext uri="{FF2B5EF4-FFF2-40B4-BE49-F238E27FC236}">
                <a16:creationId xmlns:a16="http://schemas.microsoft.com/office/drawing/2014/main" id="{8D741355-1DBA-47E5-985F-E240A04608C0}"/>
              </a:ext>
            </a:extLst>
          </p:cNvPr>
          <p:cNvSpPr/>
          <p:nvPr/>
        </p:nvSpPr>
        <p:spPr>
          <a:xfrm>
            <a:off x="11202839" y="1414649"/>
            <a:ext cx="861742" cy="840711"/>
          </a:xfrm>
          <a:prstGeom prst="rect">
            <a:avLst/>
          </a:prstGeom>
          <a:solidFill>
            <a:schemeClr val="lt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Conflicto fatal entre pescadores industriales y PRODUCE</a:t>
            </a:r>
            <a:endParaRPr lang="es-PE" sz="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ectángulo 71">
            <a:extLst>
              <a:ext uri="{FF2B5EF4-FFF2-40B4-BE49-F238E27FC236}">
                <a16:creationId xmlns:a16="http://schemas.microsoft.com/office/drawing/2014/main" id="{4296D6D6-0CF1-A545-B334-CD5C86D68AE5}"/>
              </a:ext>
            </a:extLst>
          </p:cNvPr>
          <p:cNvSpPr/>
          <p:nvPr/>
        </p:nvSpPr>
        <p:spPr>
          <a:xfrm>
            <a:off x="11276468" y="3792574"/>
            <a:ext cx="146468" cy="365310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s-PE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411085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6" grpId="0" animBg="1"/>
      <p:bldP spid="29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4" grpId="0" animBg="1"/>
      <p:bldP spid="46" grpId="0" animBg="1"/>
      <p:bldP spid="47" grpId="0" animBg="1"/>
      <p:bldP spid="52" grpId="0" animBg="1"/>
      <p:bldP spid="54" grpId="0" animBg="1"/>
      <p:bldP spid="55" grpId="0" animBg="1"/>
      <p:bldP spid="56" grpId="0" animBg="1"/>
      <p:bldP spid="58" grpId="0" animBg="1"/>
      <p:bldP spid="60" grpId="0" animBg="1"/>
      <p:bldP spid="62" grpId="0" animBg="1"/>
      <p:bldP spid="63" grpId="0" animBg="1"/>
      <p:bldP spid="66" grpId="0" animBg="1"/>
      <p:bldP spid="69" grpId="0" animBg="1"/>
      <p:bldP spid="70" grpId="0" animBg="1"/>
      <p:bldP spid="72" grpId="0" animBg="1"/>
      <p:bldP spid="74" grpId="0" animBg="1"/>
      <p:bldP spid="76" grpId="0" animBg="1"/>
      <p:bldP spid="79" grpId="0" animBg="1"/>
      <p:bldP spid="97" grpId="0" animBg="1"/>
      <p:bldP spid="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5136AE2-D09F-40C9-B58C-8044152724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72" y="375165"/>
            <a:ext cx="3366733" cy="469569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669D1DA-63F6-42DE-A3D5-7A5BC9C288E0}"/>
              </a:ext>
            </a:extLst>
          </p:cNvPr>
          <p:cNvSpPr txBox="1"/>
          <p:nvPr/>
        </p:nvSpPr>
        <p:spPr>
          <a:xfrm>
            <a:off x="802868" y="5255530"/>
            <a:ext cx="2349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Diciembre 2017</a:t>
            </a:r>
          </a:p>
        </p:txBody>
      </p:sp>
      <p:pic>
        <p:nvPicPr>
          <p:cNvPr id="19" name="Imagen 18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3893A50C-86F0-4B36-8A5C-62D0EC1AED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6097" y="375166"/>
            <a:ext cx="3594991" cy="469569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6B75FB2-3F51-4854-A0B8-80A980A970A5}"/>
              </a:ext>
            </a:extLst>
          </p:cNvPr>
          <p:cNvSpPr txBox="1"/>
          <p:nvPr/>
        </p:nvSpPr>
        <p:spPr>
          <a:xfrm>
            <a:off x="802868" y="5624862"/>
            <a:ext cx="48580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PE" sz="1200" b="1" dirty="0">
                <a:latin typeface="Arial" panose="020B0604020202020204" pitchFamily="34" charset="0"/>
                <a:cs typeface="Arial" panose="020B0604020202020204" pitchFamily="34" charset="0"/>
              </a:rPr>
              <a:t>La merluza ha pasado de una situación de sobreexplotación </a:t>
            </a:r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(IMARPE 2004a) </a:t>
            </a:r>
            <a:r>
              <a:rPr lang="es-PE" sz="1200" b="1" dirty="0">
                <a:latin typeface="Arial" panose="020B0604020202020204" pitchFamily="34" charset="0"/>
                <a:cs typeface="Arial" panose="020B0604020202020204" pitchFamily="34" charset="0"/>
              </a:rPr>
              <a:t>a la de explotación plena</a:t>
            </a:r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; y se espera que en los siguientes años, se logre consolidar la recuperación del recurso con una mayor diversificación de la estructura demográfica, en tanto las condiciones oceanográficas sean favorables.” 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6EA8E9D7-22CB-438E-B436-7A636886E275}"/>
              </a:ext>
            </a:extLst>
          </p:cNvPr>
          <p:cNvSpPr txBox="1"/>
          <p:nvPr/>
        </p:nvSpPr>
        <p:spPr>
          <a:xfrm>
            <a:off x="6531089" y="5624862"/>
            <a:ext cx="360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observa una mejora en la diversidad de los grupos de edad a nivel poblacional, </a:t>
            </a:r>
            <a:r>
              <a:rPr lang="es-PE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mayor presencia de ejemplares longevos</a:t>
            </a:r>
            <a:r>
              <a:rPr lang="es-PE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P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D97E2884-F907-4055-9545-01C1F6F842D5}"/>
              </a:ext>
            </a:extLst>
          </p:cNvPr>
          <p:cNvSpPr txBox="1"/>
          <p:nvPr/>
        </p:nvSpPr>
        <p:spPr>
          <a:xfrm>
            <a:off x="6531089" y="5255530"/>
            <a:ext cx="2349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Junio 2021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1199A1-E0C0-AA48-BCEB-D896C36423BD}"/>
              </a:ext>
            </a:extLst>
          </p:cNvPr>
          <p:cNvSpPr/>
          <p:nvPr/>
        </p:nvSpPr>
        <p:spPr>
          <a:xfrm>
            <a:off x="0" y="815933"/>
            <a:ext cx="252000" cy="5226134"/>
          </a:xfrm>
          <a:prstGeom prst="rect">
            <a:avLst/>
          </a:prstGeom>
          <a:solidFill>
            <a:srgbClr val="1D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56073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grama de flujo: proceso alternativo 1">
            <a:extLst>
              <a:ext uri="{FF2B5EF4-FFF2-40B4-BE49-F238E27FC236}">
                <a16:creationId xmlns:a16="http://schemas.microsoft.com/office/drawing/2014/main" id="{ADF47253-6456-4111-A2D8-89B2DB3B7426}"/>
              </a:ext>
            </a:extLst>
          </p:cNvPr>
          <p:cNvSpPr/>
          <p:nvPr/>
        </p:nvSpPr>
        <p:spPr>
          <a:xfrm>
            <a:off x="584153" y="820374"/>
            <a:ext cx="1685827" cy="2221647"/>
          </a:xfrm>
          <a:prstGeom prst="roundRect">
            <a:avLst>
              <a:gd name="adj" fmla="val 9488"/>
            </a:avLst>
          </a:prstGeom>
          <a:solidFill>
            <a:srgbClr val="1D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Formalización de la pesquería artesanal de merluza</a:t>
            </a:r>
            <a:b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(ROP – Merluza, </a:t>
            </a:r>
          </a:p>
          <a:p>
            <a:pPr algn="ctr"/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DS N°016-2003-PRODUCE</a:t>
            </a:r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95382510-F948-40FE-81C6-AA96C8851D14}"/>
              </a:ext>
            </a:extLst>
          </p:cNvPr>
          <p:cNvCxnSpPr>
            <a:cxnSpLocks/>
          </p:cNvCxnSpPr>
          <p:nvPr/>
        </p:nvCxnSpPr>
        <p:spPr>
          <a:xfrm>
            <a:off x="2266478" y="1572607"/>
            <a:ext cx="288000" cy="611"/>
          </a:xfrm>
          <a:prstGeom prst="straightConnector1">
            <a:avLst/>
          </a:prstGeom>
          <a:ln w="12700">
            <a:solidFill>
              <a:srgbClr val="1D4E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iagrama de flujo: decisión 4">
            <a:extLst>
              <a:ext uri="{FF2B5EF4-FFF2-40B4-BE49-F238E27FC236}">
                <a16:creationId xmlns:a16="http://schemas.microsoft.com/office/drawing/2014/main" id="{2628270F-E60F-4DFB-8696-243307AE47A0}"/>
              </a:ext>
            </a:extLst>
          </p:cNvPr>
          <p:cNvSpPr/>
          <p:nvPr/>
        </p:nvSpPr>
        <p:spPr>
          <a:xfrm>
            <a:off x="2557231" y="1158912"/>
            <a:ext cx="1604189" cy="828000"/>
          </a:xfrm>
          <a:prstGeom prst="flowChartDecision">
            <a:avLst/>
          </a:prstGeom>
          <a:solidFill>
            <a:srgbClr val="1D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900" dirty="0">
                <a:latin typeface="Arial" panose="020B0604020202020204" pitchFamily="34" charset="0"/>
                <a:cs typeface="Arial" panose="020B0604020202020204" pitchFamily="34" charset="0"/>
              </a:rPr>
              <a:t>¿E.P. con permiso de pesca para merluza?</a:t>
            </a: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2C5F477E-B5D6-495E-95A3-505900C6D165}"/>
              </a:ext>
            </a:extLst>
          </p:cNvPr>
          <p:cNvCxnSpPr>
            <a:cxnSpLocks/>
          </p:cNvCxnSpPr>
          <p:nvPr/>
        </p:nvCxnSpPr>
        <p:spPr>
          <a:xfrm>
            <a:off x="3359325" y="1994204"/>
            <a:ext cx="0" cy="288000"/>
          </a:xfrm>
          <a:prstGeom prst="straightConnector1">
            <a:avLst/>
          </a:prstGeom>
          <a:ln w="12700">
            <a:solidFill>
              <a:srgbClr val="1D4E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C66B16D9-A031-46C7-B3CA-8059822033F3}"/>
              </a:ext>
            </a:extLst>
          </p:cNvPr>
          <p:cNvSpPr txBox="1"/>
          <p:nvPr/>
        </p:nvSpPr>
        <p:spPr>
          <a:xfrm>
            <a:off x="4028600" y="1244276"/>
            <a:ext cx="3963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>
                <a:latin typeface="Arial" panose="020B0604020202020204" pitchFamily="34" charset="0"/>
                <a:cs typeface="Arial" panose="020B0604020202020204" pitchFamily="34" charset="0"/>
              </a:rPr>
              <a:t>Sí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8DD9C3E-1F5B-4F29-86E3-BC033D0F7FA5}"/>
              </a:ext>
            </a:extLst>
          </p:cNvPr>
          <p:cNvSpPr txBox="1"/>
          <p:nvPr/>
        </p:nvSpPr>
        <p:spPr>
          <a:xfrm>
            <a:off x="2961288" y="1977293"/>
            <a:ext cx="3435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15" name="Diagrama de flujo: decisión 14">
            <a:extLst>
              <a:ext uri="{FF2B5EF4-FFF2-40B4-BE49-F238E27FC236}">
                <a16:creationId xmlns:a16="http://schemas.microsoft.com/office/drawing/2014/main" id="{B521BA90-34BF-44B2-B06D-1478515E15BE}"/>
              </a:ext>
            </a:extLst>
          </p:cNvPr>
          <p:cNvSpPr/>
          <p:nvPr/>
        </p:nvSpPr>
        <p:spPr>
          <a:xfrm>
            <a:off x="2585325" y="2340681"/>
            <a:ext cx="1548000" cy="828000"/>
          </a:xfrm>
          <a:prstGeom prst="flowChartDecision">
            <a:avLst/>
          </a:prstGeom>
          <a:solidFill>
            <a:srgbClr val="1D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000" dirty="0">
                <a:latin typeface="Arial" panose="020B0604020202020204" pitchFamily="34" charset="0"/>
                <a:cs typeface="Arial" panose="020B0604020202020204" pitchFamily="34" charset="0"/>
              </a:rPr>
              <a:t>¿ E.P. tiene motor?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3BE77CC-C654-41C7-B94A-977956A264CF}"/>
              </a:ext>
            </a:extLst>
          </p:cNvPr>
          <p:cNvSpPr txBox="1"/>
          <p:nvPr/>
        </p:nvSpPr>
        <p:spPr>
          <a:xfrm>
            <a:off x="4007223" y="2390745"/>
            <a:ext cx="4176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>
                <a:latin typeface="Arial" panose="020B0604020202020204" pitchFamily="34" charset="0"/>
                <a:cs typeface="Arial" panose="020B0604020202020204" pitchFamily="34" charset="0"/>
              </a:rPr>
              <a:t>Sí</a:t>
            </a:r>
          </a:p>
        </p:txBody>
      </p:sp>
      <p:sp>
        <p:nvSpPr>
          <p:cNvPr id="33" name="Diagrama de flujo: proceso alternativo 32">
            <a:extLst>
              <a:ext uri="{FF2B5EF4-FFF2-40B4-BE49-F238E27FC236}">
                <a16:creationId xmlns:a16="http://schemas.microsoft.com/office/drawing/2014/main" id="{B64FEAAB-FD7E-4DAE-922A-DD0B2C4C1789}"/>
              </a:ext>
            </a:extLst>
          </p:cNvPr>
          <p:cNvSpPr/>
          <p:nvPr/>
        </p:nvSpPr>
        <p:spPr>
          <a:xfrm>
            <a:off x="4396843" y="2394681"/>
            <a:ext cx="821779" cy="720000"/>
          </a:xfrm>
          <a:prstGeom prst="flowChartAlternateProcess">
            <a:avLst/>
          </a:prstGeom>
          <a:solidFill>
            <a:srgbClr val="1D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000" dirty="0">
                <a:latin typeface="Arial" panose="020B0604020202020204" pitchFamily="34" charset="0"/>
                <a:cs typeface="Arial" panose="020B0604020202020204" pitchFamily="34" charset="0"/>
              </a:rPr>
              <a:t>SIFORPA (2017)</a:t>
            </a:r>
          </a:p>
        </p:txBody>
      </p: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AFD9C3CA-85A0-40B6-AA5B-694E8D4C8432}"/>
              </a:ext>
            </a:extLst>
          </p:cNvPr>
          <p:cNvCxnSpPr>
            <a:cxnSpLocks/>
          </p:cNvCxnSpPr>
          <p:nvPr/>
        </p:nvCxnSpPr>
        <p:spPr>
          <a:xfrm>
            <a:off x="3359325" y="3123651"/>
            <a:ext cx="0" cy="288000"/>
          </a:xfrm>
          <a:prstGeom prst="straightConnector1">
            <a:avLst/>
          </a:prstGeom>
          <a:ln w="12700">
            <a:solidFill>
              <a:srgbClr val="1D4E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330D621-A689-4E9F-8A04-71ED45578365}"/>
              </a:ext>
            </a:extLst>
          </p:cNvPr>
          <p:cNvSpPr txBox="1"/>
          <p:nvPr/>
        </p:nvSpPr>
        <p:spPr>
          <a:xfrm>
            <a:off x="2875944" y="3126256"/>
            <a:ext cx="3829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8" name="Diagrama de flujo: proceso alternativo 37">
            <a:extLst>
              <a:ext uri="{FF2B5EF4-FFF2-40B4-BE49-F238E27FC236}">
                <a16:creationId xmlns:a16="http://schemas.microsoft.com/office/drawing/2014/main" id="{AAA72CC7-691E-4BE6-A8A1-7451622AEA90}"/>
              </a:ext>
            </a:extLst>
          </p:cNvPr>
          <p:cNvSpPr/>
          <p:nvPr/>
        </p:nvSpPr>
        <p:spPr>
          <a:xfrm>
            <a:off x="5516415" y="2394681"/>
            <a:ext cx="1440000" cy="720000"/>
          </a:xfrm>
          <a:prstGeom prst="flowChartAlternateProcess">
            <a:avLst/>
          </a:prstGeom>
          <a:solidFill>
            <a:srgbClr val="1D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000" dirty="0">
                <a:latin typeface="Arial" panose="020B0604020202020204" pitchFamily="34" charset="0"/>
                <a:cs typeface="Arial" panose="020B0604020202020204" pitchFamily="34" charset="0"/>
              </a:rPr>
              <a:t>E.P. obtienen permiso de pesca pero se excluye merluza</a:t>
            </a:r>
          </a:p>
        </p:txBody>
      </p: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B318E444-55D9-4F94-987A-F8E851645DBA}"/>
              </a:ext>
            </a:extLst>
          </p:cNvPr>
          <p:cNvCxnSpPr>
            <a:cxnSpLocks/>
          </p:cNvCxnSpPr>
          <p:nvPr/>
        </p:nvCxnSpPr>
        <p:spPr>
          <a:xfrm>
            <a:off x="5214667" y="2754681"/>
            <a:ext cx="288000" cy="0"/>
          </a:xfrm>
          <a:prstGeom prst="straightConnector1">
            <a:avLst/>
          </a:prstGeom>
          <a:ln w="12700">
            <a:solidFill>
              <a:srgbClr val="1D4E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uadroTexto 39">
            <a:extLst>
              <a:ext uri="{FF2B5EF4-FFF2-40B4-BE49-F238E27FC236}">
                <a16:creationId xmlns:a16="http://schemas.microsoft.com/office/drawing/2014/main" id="{06C57943-CB54-4EE5-97D6-4F58714A978F}"/>
              </a:ext>
            </a:extLst>
          </p:cNvPr>
          <p:cNvSpPr txBox="1"/>
          <p:nvPr/>
        </p:nvSpPr>
        <p:spPr>
          <a:xfrm>
            <a:off x="5497845" y="3209794"/>
            <a:ext cx="152043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i="1" dirty="0">
                <a:latin typeface="Arial" panose="020B0604020202020204" pitchFamily="34" charset="0"/>
                <a:cs typeface="Arial" panose="020B0604020202020204" pitchFamily="34" charset="0"/>
              </a:rPr>
              <a:t>En 2003 se declaró como en recuperación y se mantuvo el cierre de acceso a nuevos actores, pero la flota artesanal no era un nuevo actor</a:t>
            </a:r>
          </a:p>
        </p:txBody>
      </p:sp>
      <p:sp>
        <p:nvSpPr>
          <p:cNvPr id="45" name="Diagrama de flujo: proceso alternativo 44">
            <a:extLst>
              <a:ext uri="{FF2B5EF4-FFF2-40B4-BE49-F238E27FC236}">
                <a16:creationId xmlns:a16="http://schemas.microsoft.com/office/drawing/2014/main" id="{6B9DA295-1919-4DF2-B660-A51A52DB26D6}"/>
              </a:ext>
            </a:extLst>
          </p:cNvPr>
          <p:cNvSpPr/>
          <p:nvPr/>
        </p:nvSpPr>
        <p:spPr>
          <a:xfrm>
            <a:off x="7243610" y="2394681"/>
            <a:ext cx="1193411" cy="720000"/>
          </a:xfrm>
          <a:prstGeom prst="flowChartAlternateProcess">
            <a:avLst/>
          </a:prstGeom>
          <a:solidFill>
            <a:srgbClr val="1D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000" dirty="0">
                <a:latin typeface="Arial" panose="020B0604020202020204" pitchFamily="34" charset="0"/>
                <a:cs typeface="Arial" panose="020B0604020202020204" pitchFamily="34" charset="0"/>
              </a:rPr>
              <a:t>Modificación del art. 3.3 del ROP</a:t>
            </a:r>
          </a:p>
        </p:txBody>
      </p: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66918BB3-E341-4600-860B-AAD07005CD0B}"/>
              </a:ext>
            </a:extLst>
          </p:cNvPr>
          <p:cNvCxnSpPr>
            <a:cxnSpLocks/>
          </p:cNvCxnSpPr>
          <p:nvPr/>
        </p:nvCxnSpPr>
        <p:spPr>
          <a:xfrm>
            <a:off x="6953157" y="2754681"/>
            <a:ext cx="288000" cy="0"/>
          </a:xfrm>
          <a:prstGeom prst="straightConnector1">
            <a:avLst/>
          </a:prstGeom>
          <a:ln w="12700">
            <a:solidFill>
              <a:srgbClr val="1D4E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Diagrama de flujo: preparación 51">
            <a:extLst>
              <a:ext uri="{FF2B5EF4-FFF2-40B4-BE49-F238E27FC236}">
                <a16:creationId xmlns:a16="http://schemas.microsoft.com/office/drawing/2014/main" id="{2B929160-7169-4D59-93FA-ADB4B446F863}"/>
              </a:ext>
            </a:extLst>
          </p:cNvPr>
          <p:cNvSpPr/>
          <p:nvPr/>
        </p:nvSpPr>
        <p:spPr>
          <a:xfrm>
            <a:off x="8717760" y="2394681"/>
            <a:ext cx="1440000" cy="720000"/>
          </a:xfrm>
          <a:prstGeom prst="flowChartPreparation">
            <a:avLst/>
          </a:prstGeom>
          <a:solidFill>
            <a:srgbClr val="1D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000" dirty="0">
                <a:latin typeface="Arial" panose="020B0604020202020204" pitchFamily="34" charset="0"/>
                <a:cs typeface="Arial" panose="020B0604020202020204" pitchFamily="34" charset="0"/>
              </a:rPr>
              <a:t>Pesca exploratoria</a:t>
            </a:r>
          </a:p>
        </p:txBody>
      </p:sp>
      <p:cxnSp>
        <p:nvCxnSpPr>
          <p:cNvPr id="53" name="Conector recto de flecha 52">
            <a:extLst>
              <a:ext uri="{FF2B5EF4-FFF2-40B4-BE49-F238E27FC236}">
                <a16:creationId xmlns:a16="http://schemas.microsoft.com/office/drawing/2014/main" id="{4A0A6654-9879-4DAD-B1AF-ECC35777611C}"/>
              </a:ext>
            </a:extLst>
          </p:cNvPr>
          <p:cNvCxnSpPr>
            <a:cxnSpLocks/>
          </p:cNvCxnSpPr>
          <p:nvPr/>
        </p:nvCxnSpPr>
        <p:spPr>
          <a:xfrm>
            <a:off x="10157760" y="2754681"/>
            <a:ext cx="288000" cy="0"/>
          </a:xfrm>
          <a:prstGeom prst="straightConnector1">
            <a:avLst/>
          </a:prstGeom>
          <a:ln w="12700">
            <a:solidFill>
              <a:srgbClr val="1D4E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uadroTexto 54">
            <a:extLst>
              <a:ext uri="{FF2B5EF4-FFF2-40B4-BE49-F238E27FC236}">
                <a16:creationId xmlns:a16="http://schemas.microsoft.com/office/drawing/2014/main" id="{4E6E9B27-732B-4B62-ABA5-00BCA7A0B64A}"/>
              </a:ext>
            </a:extLst>
          </p:cNvPr>
          <p:cNvSpPr txBox="1"/>
          <p:nvPr/>
        </p:nvSpPr>
        <p:spPr>
          <a:xfrm>
            <a:off x="8687724" y="3209794"/>
            <a:ext cx="17580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latin typeface="Arial" panose="020B0604020202020204" pitchFamily="34" charset="0"/>
                <a:cs typeface="Arial" panose="020B0604020202020204" pitchFamily="34" charset="0"/>
              </a:rPr>
              <a:t>Inició en agosto de 2019. Primera ampliación: </a:t>
            </a:r>
          </a:p>
          <a:p>
            <a:r>
              <a:rPr lang="es-PE" sz="1000" i="1" dirty="0">
                <a:latin typeface="Arial" panose="020B0604020202020204" pitchFamily="34" charset="0"/>
                <a:cs typeface="Arial" panose="020B0604020202020204" pitchFamily="34" charset="0"/>
              </a:rPr>
              <a:t>23 de marzo de 2021.</a:t>
            </a:r>
          </a:p>
          <a:p>
            <a:r>
              <a:rPr lang="es-PE" sz="1000" i="1" dirty="0">
                <a:latin typeface="Arial" panose="020B0604020202020204" pitchFamily="34" charset="0"/>
                <a:cs typeface="Arial" panose="020B0604020202020204" pitchFamily="34" charset="0"/>
              </a:rPr>
              <a:t>Segunda ampliación: </a:t>
            </a:r>
          </a:p>
          <a:p>
            <a:r>
              <a:rPr lang="es-PE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23 de septiembre de 2021</a:t>
            </a:r>
          </a:p>
        </p:txBody>
      </p:sp>
      <p:cxnSp>
        <p:nvCxnSpPr>
          <p:cNvPr id="71" name="Conector: angular 70">
            <a:extLst>
              <a:ext uri="{FF2B5EF4-FFF2-40B4-BE49-F238E27FC236}">
                <a16:creationId xmlns:a16="http://schemas.microsoft.com/office/drawing/2014/main" id="{D21D326D-21D2-4071-B314-02A249786864}"/>
              </a:ext>
            </a:extLst>
          </p:cNvPr>
          <p:cNvCxnSpPr>
            <a:cxnSpLocks/>
            <a:stCxn id="74" idx="3"/>
            <a:endCxn id="79" idx="3"/>
          </p:cNvCxnSpPr>
          <p:nvPr/>
        </p:nvCxnSpPr>
        <p:spPr>
          <a:xfrm flipH="1">
            <a:off x="8484326" y="2754681"/>
            <a:ext cx="3329472" cy="3030145"/>
          </a:xfrm>
          <a:prstGeom prst="bentConnector3">
            <a:avLst>
              <a:gd name="adj1" fmla="val -6866"/>
            </a:avLst>
          </a:prstGeom>
          <a:ln w="12700">
            <a:solidFill>
              <a:srgbClr val="1D4E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Diagrama de flujo: terminador 78">
            <a:extLst>
              <a:ext uri="{FF2B5EF4-FFF2-40B4-BE49-F238E27FC236}">
                <a16:creationId xmlns:a16="http://schemas.microsoft.com/office/drawing/2014/main" id="{36FCAEF3-5344-40AD-A468-633480EFF019}"/>
              </a:ext>
            </a:extLst>
          </p:cNvPr>
          <p:cNvSpPr/>
          <p:nvPr/>
        </p:nvSpPr>
        <p:spPr>
          <a:xfrm>
            <a:off x="6479882" y="5370826"/>
            <a:ext cx="2004444" cy="828000"/>
          </a:xfrm>
          <a:prstGeom prst="roundRect">
            <a:avLst/>
          </a:prstGeom>
          <a:solidFill>
            <a:srgbClr val="1D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000" dirty="0">
                <a:latin typeface="Arial" panose="020B0604020202020204" pitchFamily="34" charset="0"/>
                <a:cs typeface="Arial" panose="020B0604020202020204" pitchFamily="34" charset="0"/>
              </a:rPr>
              <a:t>Permiso de pesca de merluza para  E.P. artesanales con artes pasivos y venta a plantas</a:t>
            </a:r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id="{C6C468B5-F831-4274-9D90-320FA043A73A}"/>
              </a:ext>
            </a:extLst>
          </p:cNvPr>
          <p:cNvSpPr txBox="1"/>
          <p:nvPr/>
        </p:nvSpPr>
        <p:spPr>
          <a:xfrm>
            <a:off x="412262" y="5267917"/>
            <a:ext cx="321598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>
                <a:latin typeface="Arial" panose="020B0604020202020204" pitchFamily="34" charset="0"/>
                <a:cs typeface="Arial" panose="020B0604020202020204" pitchFamily="34" charset="0"/>
              </a:rPr>
              <a:t>______________</a:t>
            </a:r>
          </a:p>
          <a:p>
            <a:r>
              <a:rPr lang="es-PE" sz="1050" b="1" dirty="0">
                <a:latin typeface="Arial" panose="020B0604020202020204" pitchFamily="34" charset="0"/>
                <a:cs typeface="Arial" panose="020B0604020202020204" pitchFamily="34" charset="0"/>
              </a:rPr>
              <a:t>Leyenda:</a:t>
            </a:r>
          </a:p>
          <a:p>
            <a:r>
              <a:rPr lang="es-PE" sz="1100" dirty="0">
                <a:latin typeface="Arial" panose="020B0604020202020204" pitchFamily="34" charset="0"/>
                <a:cs typeface="Arial" panose="020B0604020202020204" pitchFamily="34" charset="0"/>
              </a:rPr>
              <a:t>E.P.: embarcación pesquera</a:t>
            </a:r>
          </a:p>
          <a:p>
            <a:r>
              <a:rPr lang="es-PE" sz="1100" dirty="0">
                <a:latin typeface="Arial" panose="020B0604020202020204" pitchFamily="34" charset="0"/>
                <a:cs typeface="Arial" panose="020B0604020202020204" pitchFamily="34" charset="0"/>
              </a:rPr>
              <a:t>ROP: Reglamento de Ordenamiento Pesquero</a:t>
            </a:r>
          </a:p>
          <a:p>
            <a:r>
              <a:rPr lang="es-PE" sz="1100" dirty="0">
                <a:latin typeface="Arial" panose="020B0604020202020204" pitchFamily="34" charset="0"/>
                <a:cs typeface="Arial" panose="020B0604020202020204" pitchFamily="34" charset="0"/>
              </a:rPr>
              <a:t>RPP: Régimen Provisional de Pesca</a:t>
            </a:r>
          </a:p>
          <a:p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RLGP: Reglamento de la Ley General de Pesca</a:t>
            </a:r>
          </a:p>
          <a:p>
            <a:pPr>
              <a:spcBef>
                <a:spcPts val="300"/>
              </a:spcBef>
            </a:pPr>
            <a:r>
              <a:rPr lang="es-PE" sz="1100" dirty="0">
                <a:latin typeface="Arial" panose="020B0604020202020204" pitchFamily="34" charset="0"/>
                <a:cs typeface="Arial" panose="020B0604020202020204" pitchFamily="34" charset="0"/>
              </a:rPr>
              <a:t>           : Alerta</a:t>
            </a:r>
          </a:p>
          <a:p>
            <a:pPr>
              <a:spcBef>
                <a:spcPts val="600"/>
              </a:spcBef>
            </a:pPr>
            <a:r>
              <a:rPr lang="es-PE" sz="1100" dirty="0">
                <a:latin typeface="Arial" panose="020B0604020202020204" pitchFamily="34" charset="0"/>
                <a:cs typeface="Arial" panose="020B0604020202020204" pitchFamily="34" charset="0"/>
              </a:rPr>
              <a:t>           : Proceso crítico pendiente</a:t>
            </a:r>
          </a:p>
        </p:txBody>
      </p:sp>
      <p:sp>
        <p:nvSpPr>
          <p:cNvPr id="102" name="Diagrama de flujo: proceso alternativo 101">
            <a:extLst>
              <a:ext uri="{FF2B5EF4-FFF2-40B4-BE49-F238E27FC236}">
                <a16:creationId xmlns:a16="http://schemas.microsoft.com/office/drawing/2014/main" id="{CF09C4DE-58A8-400F-8929-F505AAFAF8D9}"/>
              </a:ext>
            </a:extLst>
          </p:cNvPr>
          <p:cNvSpPr/>
          <p:nvPr/>
        </p:nvSpPr>
        <p:spPr>
          <a:xfrm>
            <a:off x="4391775" y="1212912"/>
            <a:ext cx="704108" cy="720000"/>
          </a:xfrm>
          <a:prstGeom prst="flowChartAlternateProcess">
            <a:avLst/>
          </a:prstGeom>
          <a:solidFill>
            <a:srgbClr val="1D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000" dirty="0">
                <a:latin typeface="Arial" panose="020B0604020202020204" pitchFamily="34" charset="0"/>
                <a:cs typeface="Arial" panose="020B0604020202020204" pitchFamily="34" charset="0"/>
              </a:rPr>
              <a:t>Puede pescar merluza</a:t>
            </a:r>
          </a:p>
        </p:txBody>
      </p:sp>
      <p:sp>
        <p:nvSpPr>
          <p:cNvPr id="41" name="Diagrama de flujo: decisión 40">
            <a:extLst>
              <a:ext uri="{FF2B5EF4-FFF2-40B4-BE49-F238E27FC236}">
                <a16:creationId xmlns:a16="http://schemas.microsoft.com/office/drawing/2014/main" id="{EA73C939-DC43-4BCC-93D5-D909935DB510}"/>
              </a:ext>
            </a:extLst>
          </p:cNvPr>
          <p:cNvSpPr/>
          <p:nvPr/>
        </p:nvSpPr>
        <p:spPr>
          <a:xfrm>
            <a:off x="5389487" y="1158912"/>
            <a:ext cx="1440000" cy="828000"/>
          </a:xfrm>
          <a:prstGeom prst="flowChartDecision">
            <a:avLst/>
          </a:prstGeom>
          <a:solidFill>
            <a:srgbClr val="1D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000" dirty="0">
                <a:latin typeface="Arial" panose="020B0604020202020204" pitchFamily="34" charset="0"/>
                <a:cs typeface="Arial" panose="020B0604020202020204" pitchFamily="34" charset="0"/>
              </a:rPr>
              <a:t>¿Puede vender a plantas?</a:t>
            </a:r>
          </a:p>
        </p:txBody>
      </p: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3E745622-3189-4BB6-92F4-6770B8546D1A}"/>
              </a:ext>
            </a:extLst>
          </p:cNvPr>
          <p:cNvCxnSpPr>
            <a:cxnSpLocks/>
          </p:cNvCxnSpPr>
          <p:nvPr/>
        </p:nvCxnSpPr>
        <p:spPr>
          <a:xfrm>
            <a:off x="6826959" y="1572912"/>
            <a:ext cx="288000" cy="0"/>
          </a:xfrm>
          <a:prstGeom prst="straightConnector1">
            <a:avLst/>
          </a:prstGeom>
          <a:ln w="12700">
            <a:solidFill>
              <a:srgbClr val="1D4E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AE7C02CF-22D4-41A9-A749-CCA9E010297A}"/>
              </a:ext>
            </a:extLst>
          </p:cNvPr>
          <p:cNvCxnSpPr>
            <a:cxnSpLocks/>
          </p:cNvCxnSpPr>
          <p:nvPr/>
        </p:nvCxnSpPr>
        <p:spPr>
          <a:xfrm>
            <a:off x="5088554" y="1572912"/>
            <a:ext cx="288000" cy="0"/>
          </a:xfrm>
          <a:prstGeom prst="straightConnector1">
            <a:avLst/>
          </a:prstGeom>
          <a:ln w="12700">
            <a:solidFill>
              <a:srgbClr val="1D4E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A29B1F7B-799D-4DFD-AF2F-1949D4079999}"/>
              </a:ext>
            </a:extLst>
          </p:cNvPr>
          <p:cNvSpPr txBox="1"/>
          <p:nvPr/>
        </p:nvSpPr>
        <p:spPr>
          <a:xfrm>
            <a:off x="6777955" y="1186795"/>
            <a:ext cx="383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>
                <a:latin typeface="Arial" panose="020B0604020202020204" pitchFamily="34" charset="0"/>
                <a:cs typeface="Arial" panose="020B0604020202020204" pitchFamily="34" charset="0"/>
              </a:rPr>
              <a:t>Sí</a:t>
            </a:r>
          </a:p>
        </p:txBody>
      </p:sp>
      <p:cxnSp>
        <p:nvCxnSpPr>
          <p:cNvPr id="59" name="Conector recto de flecha 58">
            <a:extLst>
              <a:ext uri="{FF2B5EF4-FFF2-40B4-BE49-F238E27FC236}">
                <a16:creationId xmlns:a16="http://schemas.microsoft.com/office/drawing/2014/main" id="{45041FB7-1161-4206-A0DB-07DD83EDB24B}"/>
              </a:ext>
            </a:extLst>
          </p:cNvPr>
          <p:cNvCxnSpPr>
            <a:cxnSpLocks/>
          </p:cNvCxnSpPr>
          <p:nvPr/>
        </p:nvCxnSpPr>
        <p:spPr>
          <a:xfrm>
            <a:off x="4107749" y="1572912"/>
            <a:ext cx="288000" cy="0"/>
          </a:xfrm>
          <a:prstGeom prst="straightConnector1">
            <a:avLst/>
          </a:prstGeom>
          <a:ln w="12700">
            <a:solidFill>
              <a:srgbClr val="1D4E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Elipse 59">
            <a:extLst>
              <a:ext uri="{FF2B5EF4-FFF2-40B4-BE49-F238E27FC236}">
                <a16:creationId xmlns:a16="http://schemas.microsoft.com/office/drawing/2014/main" id="{641370AA-FC9C-471A-9CE8-B10F1FB9A402}"/>
              </a:ext>
            </a:extLst>
          </p:cNvPr>
          <p:cNvSpPr/>
          <p:nvPr/>
        </p:nvSpPr>
        <p:spPr>
          <a:xfrm>
            <a:off x="515518" y="3430950"/>
            <a:ext cx="735947" cy="333668"/>
          </a:xfrm>
          <a:prstGeom prst="ellipse">
            <a:avLst/>
          </a:prstGeom>
          <a:solidFill>
            <a:schemeClr val="bg1"/>
          </a:solidFill>
          <a:ln w="12700">
            <a:solidFill>
              <a:srgbClr val="1D4E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000" b="1" dirty="0">
                <a:solidFill>
                  <a:srgbClr val="1D4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Inicio</a:t>
            </a:r>
          </a:p>
        </p:txBody>
      </p: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8CCE837A-08CD-47FC-B538-0D1F8E18A147}"/>
              </a:ext>
            </a:extLst>
          </p:cNvPr>
          <p:cNvCxnSpPr>
            <a:cxnSpLocks/>
            <a:stCxn id="60" idx="6"/>
            <a:endCxn id="2" idx="2"/>
          </p:cNvCxnSpPr>
          <p:nvPr/>
        </p:nvCxnSpPr>
        <p:spPr>
          <a:xfrm flipV="1">
            <a:off x="1251465" y="3042021"/>
            <a:ext cx="175602" cy="555763"/>
          </a:xfrm>
          <a:prstGeom prst="line">
            <a:avLst/>
          </a:prstGeom>
          <a:ln w="12700">
            <a:solidFill>
              <a:srgbClr val="1D4E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de flecha 71">
            <a:extLst>
              <a:ext uri="{FF2B5EF4-FFF2-40B4-BE49-F238E27FC236}">
                <a16:creationId xmlns:a16="http://schemas.microsoft.com/office/drawing/2014/main" id="{FF36CFF1-EA78-4E13-8702-018146CA17AD}"/>
              </a:ext>
            </a:extLst>
          </p:cNvPr>
          <p:cNvCxnSpPr>
            <a:cxnSpLocks/>
          </p:cNvCxnSpPr>
          <p:nvPr/>
        </p:nvCxnSpPr>
        <p:spPr>
          <a:xfrm>
            <a:off x="4066654" y="2754681"/>
            <a:ext cx="288000" cy="0"/>
          </a:xfrm>
          <a:prstGeom prst="straightConnector1">
            <a:avLst/>
          </a:prstGeom>
          <a:ln w="12700">
            <a:solidFill>
              <a:srgbClr val="1D4E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cto de flecha 72">
            <a:extLst>
              <a:ext uri="{FF2B5EF4-FFF2-40B4-BE49-F238E27FC236}">
                <a16:creationId xmlns:a16="http://schemas.microsoft.com/office/drawing/2014/main" id="{A69C83CB-0FD6-4443-B9F4-5245F0C3474C}"/>
              </a:ext>
            </a:extLst>
          </p:cNvPr>
          <p:cNvCxnSpPr>
            <a:cxnSpLocks/>
          </p:cNvCxnSpPr>
          <p:nvPr/>
        </p:nvCxnSpPr>
        <p:spPr>
          <a:xfrm>
            <a:off x="8437021" y="2754681"/>
            <a:ext cx="288000" cy="0"/>
          </a:xfrm>
          <a:prstGeom prst="straightConnector1">
            <a:avLst/>
          </a:prstGeom>
          <a:ln w="12700">
            <a:solidFill>
              <a:srgbClr val="1D4E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Elipse 82">
            <a:extLst>
              <a:ext uri="{FF2B5EF4-FFF2-40B4-BE49-F238E27FC236}">
                <a16:creationId xmlns:a16="http://schemas.microsoft.com/office/drawing/2014/main" id="{7B960DFF-D060-4139-B1EA-C813E8C18DBC}"/>
              </a:ext>
            </a:extLst>
          </p:cNvPr>
          <p:cNvSpPr/>
          <p:nvPr/>
        </p:nvSpPr>
        <p:spPr>
          <a:xfrm>
            <a:off x="5543842" y="5911935"/>
            <a:ext cx="735947" cy="333668"/>
          </a:xfrm>
          <a:prstGeom prst="ellipse">
            <a:avLst/>
          </a:prstGeom>
          <a:solidFill>
            <a:schemeClr val="bg1"/>
          </a:solidFill>
          <a:ln w="12700">
            <a:solidFill>
              <a:srgbClr val="1D4E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000" b="1" dirty="0">
                <a:solidFill>
                  <a:srgbClr val="1D4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</a:t>
            </a:r>
          </a:p>
        </p:txBody>
      </p:sp>
      <p:cxnSp>
        <p:nvCxnSpPr>
          <p:cNvPr id="86" name="Conector recto 85">
            <a:extLst>
              <a:ext uri="{FF2B5EF4-FFF2-40B4-BE49-F238E27FC236}">
                <a16:creationId xmlns:a16="http://schemas.microsoft.com/office/drawing/2014/main" id="{165D4990-0303-43EC-A4DC-2B50A84987E1}"/>
              </a:ext>
            </a:extLst>
          </p:cNvPr>
          <p:cNvCxnSpPr>
            <a:cxnSpLocks/>
            <a:stCxn id="83" idx="6"/>
          </p:cNvCxnSpPr>
          <p:nvPr/>
        </p:nvCxnSpPr>
        <p:spPr>
          <a:xfrm flipV="1">
            <a:off x="6279789" y="5784826"/>
            <a:ext cx="200092" cy="293943"/>
          </a:xfrm>
          <a:prstGeom prst="line">
            <a:avLst/>
          </a:prstGeom>
          <a:ln w="12700">
            <a:solidFill>
              <a:srgbClr val="1D4E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ángulo 57">
            <a:extLst>
              <a:ext uri="{FF2B5EF4-FFF2-40B4-BE49-F238E27FC236}">
                <a16:creationId xmlns:a16="http://schemas.microsoft.com/office/drawing/2014/main" id="{6959B9D8-74B1-461E-B23E-CAB00FEC6BCD}"/>
              </a:ext>
            </a:extLst>
          </p:cNvPr>
          <p:cNvSpPr/>
          <p:nvPr/>
        </p:nvSpPr>
        <p:spPr>
          <a:xfrm>
            <a:off x="8867985" y="4355030"/>
            <a:ext cx="2749063" cy="86177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¡En menos de 20 días culmina la segunda ampliación de la pesca exploratoria!</a:t>
            </a:r>
            <a:endParaRPr lang="es-PE" sz="1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A00207D0-ED7E-42EF-AF8D-A4834B1E0DAC}"/>
              </a:ext>
            </a:extLst>
          </p:cNvPr>
          <p:cNvSpPr txBox="1"/>
          <p:nvPr/>
        </p:nvSpPr>
        <p:spPr>
          <a:xfrm>
            <a:off x="485072" y="6332006"/>
            <a:ext cx="311353" cy="14876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algn="ctr">
              <a:defRPr sz="1400" b="1" i="1">
                <a:solidFill>
                  <a:srgbClr val="FF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751E8129-4179-45AC-AC67-1FD21853BE3F}"/>
              </a:ext>
            </a:extLst>
          </p:cNvPr>
          <p:cNvSpPr txBox="1"/>
          <p:nvPr/>
        </p:nvSpPr>
        <p:spPr>
          <a:xfrm>
            <a:off x="8827642" y="1049383"/>
            <a:ext cx="2986156" cy="553998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s-PE" sz="1000" i="1" dirty="0">
                <a:latin typeface="Arial" panose="020B0604020202020204" pitchFamily="34" charset="0"/>
                <a:cs typeface="Arial" panose="020B0604020202020204" pitchFamily="34" charset="0"/>
              </a:rPr>
              <a:t>RPP 2021-2022 (RM Nº 00174-2021-PRODUCE) permite a las E.P. de la pesca exploratoria vender a las plantas (contando con acta de fiscalización).</a:t>
            </a:r>
            <a:endParaRPr lang="es-PE" sz="1000" b="1" i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Diagrama de flujo: terminador 62">
            <a:extLst>
              <a:ext uri="{FF2B5EF4-FFF2-40B4-BE49-F238E27FC236}">
                <a16:creationId xmlns:a16="http://schemas.microsoft.com/office/drawing/2014/main" id="{33876FF8-C3A3-4282-A94D-721A299F5F40}"/>
              </a:ext>
            </a:extLst>
          </p:cNvPr>
          <p:cNvSpPr/>
          <p:nvPr/>
        </p:nvSpPr>
        <p:spPr>
          <a:xfrm>
            <a:off x="2356690" y="4524087"/>
            <a:ext cx="1998549" cy="828000"/>
          </a:xfrm>
          <a:prstGeom prst="roundRect">
            <a:avLst/>
          </a:prstGeom>
          <a:solidFill>
            <a:srgbClr val="1D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000" dirty="0">
                <a:latin typeface="Arial" panose="020B0604020202020204" pitchFamily="34" charset="0"/>
                <a:cs typeface="Arial" panose="020B0604020202020204" pitchFamily="34" charset="0"/>
              </a:rPr>
              <a:t>Permiso de pesca de merluza para E.P. artesanales sin motor con artes pasivos y venta a plantas</a:t>
            </a:r>
          </a:p>
        </p:txBody>
      </p:sp>
      <p:sp>
        <p:nvSpPr>
          <p:cNvPr id="65" name="Elipse 64">
            <a:extLst>
              <a:ext uri="{FF2B5EF4-FFF2-40B4-BE49-F238E27FC236}">
                <a16:creationId xmlns:a16="http://schemas.microsoft.com/office/drawing/2014/main" id="{88DF5093-CC1D-4349-8E7D-53711E62F5E7}"/>
              </a:ext>
            </a:extLst>
          </p:cNvPr>
          <p:cNvSpPr/>
          <p:nvPr/>
        </p:nvSpPr>
        <p:spPr>
          <a:xfrm>
            <a:off x="4475928" y="5290833"/>
            <a:ext cx="735947" cy="333668"/>
          </a:xfrm>
          <a:prstGeom prst="ellipse">
            <a:avLst/>
          </a:prstGeom>
          <a:solidFill>
            <a:schemeClr val="bg1"/>
          </a:solidFill>
          <a:ln w="12700">
            <a:solidFill>
              <a:srgbClr val="1D4E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000" b="1" dirty="0">
                <a:solidFill>
                  <a:srgbClr val="1D4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</a:t>
            </a:r>
          </a:p>
        </p:txBody>
      </p:sp>
      <p:cxnSp>
        <p:nvCxnSpPr>
          <p:cNvPr id="66" name="Conector recto 65">
            <a:extLst>
              <a:ext uri="{FF2B5EF4-FFF2-40B4-BE49-F238E27FC236}">
                <a16:creationId xmlns:a16="http://schemas.microsoft.com/office/drawing/2014/main" id="{EC3C7B0E-E734-4F9F-9EFE-B2A133B4FF58}"/>
              </a:ext>
            </a:extLst>
          </p:cNvPr>
          <p:cNvCxnSpPr>
            <a:cxnSpLocks/>
          </p:cNvCxnSpPr>
          <p:nvPr/>
        </p:nvCxnSpPr>
        <p:spPr>
          <a:xfrm flipH="1" flipV="1">
            <a:off x="4353846" y="4930834"/>
            <a:ext cx="266916" cy="390435"/>
          </a:xfrm>
          <a:prstGeom prst="line">
            <a:avLst/>
          </a:prstGeom>
          <a:ln w="12700">
            <a:solidFill>
              <a:srgbClr val="1D4E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de flecha 66">
            <a:extLst>
              <a:ext uri="{FF2B5EF4-FFF2-40B4-BE49-F238E27FC236}">
                <a16:creationId xmlns:a16="http://schemas.microsoft.com/office/drawing/2014/main" id="{18F86739-072C-4EB4-816A-443AD105764A}"/>
              </a:ext>
            </a:extLst>
          </p:cNvPr>
          <p:cNvCxnSpPr>
            <a:cxnSpLocks/>
          </p:cNvCxnSpPr>
          <p:nvPr/>
        </p:nvCxnSpPr>
        <p:spPr>
          <a:xfrm>
            <a:off x="3359325" y="4241691"/>
            <a:ext cx="0" cy="288000"/>
          </a:xfrm>
          <a:prstGeom prst="straightConnector1">
            <a:avLst/>
          </a:prstGeom>
          <a:ln w="12700">
            <a:solidFill>
              <a:srgbClr val="1D4E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Diagrama de flujo: proceso alternativo 68">
            <a:extLst>
              <a:ext uri="{FF2B5EF4-FFF2-40B4-BE49-F238E27FC236}">
                <a16:creationId xmlns:a16="http://schemas.microsoft.com/office/drawing/2014/main" id="{10A5D5A1-EE1D-4685-94BE-7D2B7A9025B3}"/>
              </a:ext>
            </a:extLst>
          </p:cNvPr>
          <p:cNvSpPr/>
          <p:nvPr/>
        </p:nvSpPr>
        <p:spPr>
          <a:xfrm>
            <a:off x="7141131" y="1212912"/>
            <a:ext cx="1256102" cy="720000"/>
          </a:xfrm>
          <a:prstGeom prst="flowChartAlternateProcess">
            <a:avLst/>
          </a:prstGeom>
          <a:solidFill>
            <a:srgbClr val="1D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000" dirty="0">
                <a:latin typeface="Arial" panose="020B0604020202020204" pitchFamily="34" charset="0"/>
                <a:cs typeface="Arial" panose="020B0604020202020204" pitchFamily="34" charset="0"/>
              </a:rPr>
              <a:t>Temporalmente bajo el RPP</a:t>
            </a:r>
          </a:p>
          <a:p>
            <a:pPr algn="ctr"/>
            <a:r>
              <a:rPr lang="es-PE" sz="1000" dirty="0">
                <a:latin typeface="Arial" panose="020B0604020202020204" pitchFamily="34" charset="0"/>
                <a:cs typeface="Arial" panose="020B0604020202020204" pitchFamily="34" charset="0"/>
              </a:rPr>
              <a:t>2021-2022</a:t>
            </a:r>
          </a:p>
        </p:txBody>
      </p:sp>
      <p:sp>
        <p:nvSpPr>
          <p:cNvPr id="74" name="Diagrama de flujo: preparación 73">
            <a:extLst>
              <a:ext uri="{FF2B5EF4-FFF2-40B4-BE49-F238E27FC236}">
                <a16:creationId xmlns:a16="http://schemas.microsoft.com/office/drawing/2014/main" id="{B15300B4-B2E3-4493-83E0-38D8CF16E3A4}"/>
              </a:ext>
            </a:extLst>
          </p:cNvPr>
          <p:cNvSpPr/>
          <p:nvPr/>
        </p:nvSpPr>
        <p:spPr>
          <a:xfrm>
            <a:off x="10457553" y="2394681"/>
            <a:ext cx="1356245" cy="720000"/>
          </a:xfrm>
          <a:prstGeom prst="flowChartPreparati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000" dirty="0">
                <a:latin typeface="Arial" panose="020B0604020202020204" pitchFamily="34" charset="0"/>
                <a:cs typeface="Arial" panose="020B0604020202020204" pitchFamily="34" charset="0"/>
              </a:rPr>
              <a:t>Modificar ROP y  RLGP </a:t>
            </a:r>
          </a:p>
        </p:txBody>
      </p:sp>
      <p:sp>
        <p:nvSpPr>
          <p:cNvPr id="76" name="Diagrama de flujo: preparación 75">
            <a:extLst>
              <a:ext uri="{FF2B5EF4-FFF2-40B4-BE49-F238E27FC236}">
                <a16:creationId xmlns:a16="http://schemas.microsoft.com/office/drawing/2014/main" id="{E5C81D14-72E4-4DB3-8445-3723006B151E}"/>
              </a:ext>
            </a:extLst>
          </p:cNvPr>
          <p:cNvSpPr/>
          <p:nvPr/>
        </p:nvSpPr>
        <p:spPr>
          <a:xfrm>
            <a:off x="2547940" y="3417683"/>
            <a:ext cx="1647543" cy="828000"/>
          </a:xfrm>
          <a:prstGeom prst="flowChartPreparati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000" dirty="0">
                <a:latin typeface="Arial" panose="020B0604020202020204" pitchFamily="34" charset="0"/>
                <a:cs typeface="Arial" panose="020B0604020202020204" pitchFamily="34" charset="0"/>
              </a:rPr>
              <a:t>Formalización pendiente (veleros)</a:t>
            </a:r>
          </a:p>
        </p:txBody>
      </p:sp>
      <p:sp>
        <p:nvSpPr>
          <p:cNvPr id="77" name="Diagrama de flujo: preparación 76">
            <a:extLst>
              <a:ext uri="{FF2B5EF4-FFF2-40B4-BE49-F238E27FC236}">
                <a16:creationId xmlns:a16="http://schemas.microsoft.com/office/drawing/2014/main" id="{9112FB82-458F-41EF-A98C-907F9A957DC5}"/>
              </a:ext>
            </a:extLst>
          </p:cNvPr>
          <p:cNvSpPr/>
          <p:nvPr/>
        </p:nvSpPr>
        <p:spPr>
          <a:xfrm>
            <a:off x="467151" y="6550593"/>
            <a:ext cx="360000" cy="216000"/>
          </a:xfrm>
          <a:prstGeom prst="flowChartPreparati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5E3E78CF-E568-494F-A21E-F115E364340D}"/>
              </a:ext>
            </a:extLst>
          </p:cNvPr>
          <p:cNvSpPr txBox="1"/>
          <p:nvPr/>
        </p:nvSpPr>
        <p:spPr>
          <a:xfrm>
            <a:off x="7111448" y="3209794"/>
            <a:ext cx="1557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latin typeface="Arial" panose="020B0604020202020204" pitchFamily="34" charset="0"/>
                <a:cs typeface="Arial" panose="020B0604020202020204" pitchFamily="34" charset="0"/>
              </a:rPr>
              <a:t>Permite a E.P. artesanales participar por única vez en</a:t>
            </a:r>
          </a:p>
          <a:p>
            <a:r>
              <a:rPr lang="es-PE" sz="1000" i="1" dirty="0">
                <a:latin typeface="Arial" panose="020B0604020202020204" pitchFamily="34" charset="0"/>
                <a:cs typeface="Arial" panose="020B0604020202020204" pitchFamily="34" charset="0"/>
              </a:rPr>
              <a:t>la pesca exploratoria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857975FD-FE48-4D30-898C-3492D800036B}"/>
              </a:ext>
            </a:extLst>
          </p:cNvPr>
          <p:cNvSpPr txBox="1"/>
          <p:nvPr/>
        </p:nvSpPr>
        <p:spPr>
          <a:xfrm>
            <a:off x="8867984" y="1650424"/>
            <a:ext cx="2844389" cy="40806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 b="1" i="1">
                <a:solidFill>
                  <a:srgbClr val="FF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¿Qué pasará después?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F8CD543E-420C-4D17-AD94-64A380E0643B}"/>
              </a:ext>
            </a:extLst>
          </p:cNvPr>
          <p:cNvSpPr txBox="1"/>
          <p:nvPr/>
        </p:nvSpPr>
        <p:spPr>
          <a:xfrm>
            <a:off x="360000" y="180000"/>
            <a:ext cx="10319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rgbClr val="1D4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Acceso del pescador artesanal a la pesquería de merluza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39D0B10-7F6D-EB43-A15F-292A7EF9D0DB}"/>
              </a:ext>
            </a:extLst>
          </p:cNvPr>
          <p:cNvSpPr/>
          <p:nvPr/>
        </p:nvSpPr>
        <p:spPr>
          <a:xfrm>
            <a:off x="0" y="815933"/>
            <a:ext cx="252000" cy="5226134"/>
          </a:xfrm>
          <a:prstGeom prst="rect">
            <a:avLst/>
          </a:prstGeom>
          <a:solidFill>
            <a:srgbClr val="1D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5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1" grpId="0"/>
      <p:bldP spid="15" grpId="0" animBg="1"/>
      <p:bldP spid="32" grpId="0"/>
      <p:bldP spid="33" grpId="0" animBg="1"/>
      <p:bldP spid="36" grpId="0"/>
      <p:bldP spid="38" grpId="0" animBg="1"/>
      <p:bldP spid="40" grpId="0"/>
      <p:bldP spid="45" grpId="0" animBg="1"/>
      <p:bldP spid="52" grpId="0" animBg="1"/>
      <p:bldP spid="55" grpId="0"/>
      <p:bldP spid="79" grpId="0" animBg="1"/>
      <p:bldP spid="102" grpId="0" animBg="1"/>
      <p:bldP spid="41" grpId="0" animBg="1"/>
      <p:bldP spid="6" grpId="0"/>
      <p:bldP spid="83" grpId="0" animBg="1"/>
      <p:bldP spid="58" grpId="0" animBg="1"/>
      <p:bldP spid="56" grpId="0"/>
      <p:bldP spid="63" grpId="0" animBg="1"/>
      <p:bldP spid="65" grpId="0" animBg="1"/>
      <p:bldP spid="69" grpId="0" animBg="1"/>
      <p:bldP spid="74" grpId="0" animBg="1"/>
      <p:bldP spid="76" grpId="0" animBg="1"/>
      <p:bldP spid="50" grpId="0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F3E606E7-212D-944B-916E-5D88AB7A074E}"/>
              </a:ext>
            </a:extLst>
          </p:cNvPr>
          <p:cNvSpPr txBox="1"/>
          <p:nvPr/>
        </p:nvSpPr>
        <p:spPr>
          <a:xfrm>
            <a:off x="565618" y="1325830"/>
            <a:ext cx="3100388" cy="24006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1500" dirty="0">
                <a:latin typeface="Arial" panose="020B0604020202020204" pitchFamily="34" charset="0"/>
                <a:cs typeface="Arial" panose="020B0604020202020204" pitchFamily="34" charset="0"/>
              </a:rPr>
              <a:t>Pueden pescar y vender a plantas (temporalmente). </a:t>
            </a:r>
          </a:p>
          <a:p>
            <a:r>
              <a:rPr lang="es-CL" sz="1500" dirty="0">
                <a:latin typeface="Arial" panose="020B0604020202020204" pitchFamily="34" charset="0"/>
                <a:cs typeface="Arial" panose="020B0604020202020204" pitchFamily="34" charset="0"/>
              </a:rPr>
              <a:t>Requieren:</a:t>
            </a:r>
          </a:p>
          <a:p>
            <a:pPr marL="285750" indent="-285750">
              <a:buFontTx/>
              <a:buChar char="-"/>
            </a:pPr>
            <a:r>
              <a:rPr lang="es-CL" sz="1500" dirty="0">
                <a:latin typeface="Arial" panose="020B0604020202020204" pitchFamily="34" charset="0"/>
                <a:cs typeface="Arial" panose="020B0604020202020204" pitchFamily="34" charset="0"/>
              </a:rPr>
              <a:t>Modificación del art. 5.13 del ROP merluza para incluir a la pinta, espinel vertical y cortina de fondo como artes permitidas.</a:t>
            </a:r>
          </a:p>
          <a:p>
            <a:pPr marL="285750" indent="-285750">
              <a:buFontTx/>
              <a:buChar char="-"/>
            </a:pPr>
            <a:r>
              <a:rPr lang="es-CL" sz="1500" dirty="0">
                <a:latin typeface="Arial" panose="020B0604020202020204" pitchFamily="34" charset="0"/>
                <a:cs typeface="Arial" panose="020B0604020202020204" pitchFamily="34" charset="0"/>
              </a:rPr>
              <a:t>Permitir la venta a plantas (fuera del RPP 2021).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86089CA-517E-5B44-8DAA-62B79FD1DFDB}"/>
              </a:ext>
            </a:extLst>
          </p:cNvPr>
          <p:cNvSpPr txBox="1"/>
          <p:nvPr/>
        </p:nvSpPr>
        <p:spPr>
          <a:xfrm>
            <a:off x="8397841" y="1177913"/>
            <a:ext cx="3494422" cy="447814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1500" dirty="0">
                <a:latin typeface="Arial" panose="020B0604020202020204" pitchFamily="34" charset="0"/>
                <a:cs typeface="Arial" panose="020B0604020202020204" pitchFamily="34" charset="0"/>
              </a:rPr>
              <a:t>Pueden pescar solo hasta el 23/09/2021 que rige la pesca exploratoria.</a:t>
            </a:r>
          </a:p>
          <a:p>
            <a:r>
              <a:rPr lang="es-CL" sz="1500" dirty="0">
                <a:latin typeface="Arial" panose="020B0604020202020204" pitchFamily="34" charset="0"/>
                <a:cs typeface="Arial" panose="020B0604020202020204" pitchFamily="34" charset="0"/>
              </a:rPr>
              <a:t>Requieren: </a:t>
            </a:r>
          </a:p>
          <a:p>
            <a:pPr marL="269875" indent="-269875"/>
            <a:r>
              <a:rPr lang="es-CL" sz="1500" dirty="0">
                <a:latin typeface="Arial" panose="020B0604020202020204" pitchFamily="34" charset="0"/>
                <a:cs typeface="Arial" panose="020B0604020202020204" pitchFamily="34" charset="0"/>
              </a:rPr>
              <a:t>- 	Ampliación de la pesca exploratoria</a:t>
            </a:r>
          </a:p>
          <a:p>
            <a:pPr marL="269875" indent="-269875"/>
            <a:r>
              <a:rPr lang="es-CL" sz="1500" dirty="0">
                <a:latin typeface="Arial" panose="020B0604020202020204" pitchFamily="34" charset="0"/>
                <a:cs typeface="Arial" panose="020B0604020202020204" pitchFamily="34" charset="0"/>
              </a:rPr>
              <a:t>- 	Que se incluya a la pinta, espinel vertical y cortina de fondo como artes permitidas en el ROP.</a:t>
            </a:r>
          </a:p>
          <a:p>
            <a:pPr marL="285750" indent="-285750">
              <a:buFontTx/>
              <a:buChar char="-"/>
            </a:pPr>
            <a:r>
              <a:rPr lang="es-CL" sz="1500" dirty="0">
                <a:latin typeface="Arial" panose="020B0604020202020204" pitchFamily="34" charset="0"/>
                <a:cs typeface="Arial" panose="020B0604020202020204" pitchFamily="34" charset="0"/>
              </a:rPr>
              <a:t>Asignación de cuota para artesanales.</a:t>
            </a:r>
          </a:p>
          <a:p>
            <a:pPr marL="285750" indent="-285750">
              <a:buFontTx/>
              <a:buChar char="-"/>
            </a:pPr>
            <a:r>
              <a:rPr lang="es-CL" sz="1500" dirty="0">
                <a:latin typeface="Arial" panose="020B0604020202020204" pitchFamily="34" charset="0"/>
                <a:cs typeface="Arial" panose="020B0604020202020204" pitchFamily="34" charset="0"/>
              </a:rPr>
              <a:t>Permitir su participación en pescas exploratorias de manera irrestricta.</a:t>
            </a:r>
          </a:p>
          <a:p>
            <a:pPr marL="285750" indent="-285750">
              <a:buFontTx/>
              <a:buChar char="-"/>
            </a:pPr>
            <a:r>
              <a:rPr lang="es-CL" sz="1500" dirty="0">
                <a:latin typeface="Arial" panose="020B0604020202020204" pitchFamily="34" charset="0"/>
                <a:cs typeface="Arial" panose="020B0604020202020204" pitchFamily="34" charset="0"/>
              </a:rPr>
              <a:t>Habilitar en el ROP que se apruebe RPP para artesanales. </a:t>
            </a:r>
          </a:p>
          <a:p>
            <a:pPr marL="285750" indent="-285750">
              <a:buFontTx/>
              <a:buChar char="-"/>
            </a:pPr>
            <a:r>
              <a:rPr lang="es-CL" sz="1500" dirty="0">
                <a:latin typeface="Arial" panose="020B0604020202020204" pitchFamily="34" charset="0"/>
                <a:cs typeface="Arial" panose="020B0604020202020204" pitchFamily="34" charset="0"/>
              </a:rPr>
              <a:t>Elaboración de un listado de E.P. artesanales que participan en la pesquería. </a:t>
            </a:r>
          </a:p>
          <a:p>
            <a:pPr marL="285750" indent="-285750">
              <a:buFontTx/>
              <a:buChar char="-"/>
            </a:pPr>
            <a:r>
              <a:rPr lang="es-CL" sz="1500" dirty="0">
                <a:latin typeface="Arial" panose="020B0604020202020204" pitchFamily="34" charset="0"/>
                <a:cs typeface="Arial" panose="020B0604020202020204" pitchFamily="34" charset="0"/>
              </a:rPr>
              <a:t>Aprobación de regimen provisional donde son incluidos.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322BA67-7129-AE40-8FE2-939564C33F72}"/>
              </a:ext>
            </a:extLst>
          </p:cNvPr>
          <p:cNvSpPr txBox="1"/>
          <p:nvPr/>
        </p:nvSpPr>
        <p:spPr>
          <a:xfrm>
            <a:off x="565618" y="3912548"/>
            <a:ext cx="3100388" cy="240065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1500" dirty="0">
                <a:latin typeface="Arial" panose="020B0604020202020204" pitchFamily="34" charset="0"/>
                <a:cs typeface="Arial" panose="020B0604020202020204" pitchFamily="34" charset="0"/>
              </a:rPr>
              <a:t>No pueden pescar legalmente, no han sido sujetos de un proceso de formalización.</a:t>
            </a:r>
          </a:p>
          <a:p>
            <a:pPr marL="285750" indent="-285750">
              <a:buFontTx/>
              <a:buChar char="-"/>
            </a:pPr>
            <a:r>
              <a:rPr lang="es-CL" sz="1500" dirty="0">
                <a:latin typeface="Arial" panose="020B0604020202020204" pitchFamily="34" charset="0"/>
                <a:cs typeface="Arial" panose="020B0604020202020204" pitchFamily="34" charset="0"/>
              </a:rPr>
              <a:t>Se requiere crear régimen especial de formalizacion para veleros.</a:t>
            </a:r>
          </a:p>
          <a:p>
            <a:pPr marL="285750" indent="-285750">
              <a:buFontTx/>
              <a:buChar char="-"/>
            </a:pPr>
            <a:r>
              <a:rPr lang="es-CL" sz="1500" dirty="0">
                <a:latin typeface="Arial" panose="020B0604020202020204" pitchFamily="34" charset="0"/>
                <a:cs typeface="Arial" panose="020B0604020202020204" pitchFamily="34" charset="0"/>
              </a:rPr>
              <a:t>Requieren permiso de pesca que les habilite a pescar merluza (de haber participado en la exploratoria).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F4EBDA0-9312-9247-86C8-53A76ADFB205}"/>
              </a:ext>
            </a:extLst>
          </p:cNvPr>
          <p:cNvSpPr txBox="1"/>
          <p:nvPr/>
        </p:nvSpPr>
        <p:spPr>
          <a:xfrm>
            <a:off x="8397840" y="5793506"/>
            <a:ext cx="3494421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No se les dará acceso.</a:t>
            </a:r>
          </a:p>
        </p:txBody>
      </p:sp>
      <p:sp>
        <p:nvSpPr>
          <p:cNvPr id="14" name="Diamond 13">
            <a:extLst>
              <a:ext uri="{FF2B5EF4-FFF2-40B4-BE49-F238E27FC236}">
                <a16:creationId xmlns:a16="http://schemas.microsoft.com/office/drawing/2014/main" id="{08A504C4-8AE2-FA4C-A7B2-CADF68FCAFCE}"/>
              </a:ext>
            </a:extLst>
          </p:cNvPr>
          <p:cNvSpPr/>
          <p:nvPr/>
        </p:nvSpPr>
        <p:spPr>
          <a:xfrm>
            <a:off x="3607098" y="1477978"/>
            <a:ext cx="4708864" cy="4708864"/>
          </a:xfrm>
          <a:prstGeom prst="diamond">
            <a:avLst/>
          </a:prstGeom>
          <a:solidFill>
            <a:srgbClr val="1D4E78">
              <a:alpha val="50000"/>
            </a:srgb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6B54512-25AF-7643-8203-49E74BAAEFFC}"/>
              </a:ext>
            </a:extLst>
          </p:cNvPr>
          <p:cNvGrpSpPr/>
          <p:nvPr/>
        </p:nvGrpSpPr>
        <p:grpSpPr>
          <a:xfrm>
            <a:off x="3988117" y="1858997"/>
            <a:ext cx="1900323" cy="1900323"/>
            <a:chOff x="2599109" y="462899"/>
            <a:chExt cx="1900323" cy="1900323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3D1DF791-38C8-0C48-B32A-8D91CF6491A8}"/>
                </a:ext>
              </a:extLst>
            </p:cNvPr>
            <p:cNvSpPr/>
            <p:nvPr/>
          </p:nvSpPr>
          <p:spPr>
            <a:xfrm>
              <a:off x="2599109" y="462899"/>
              <a:ext cx="1900323" cy="190032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5">
              <a:extLst>
                <a:ext uri="{FF2B5EF4-FFF2-40B4-BE49-F238E27FC236}">
                  <a16:creationId xmlns:a16="http://schemas.microsoft.com/office/drawing/2014/main" id="{75DC7903-E318-AF48-9C8E-DC2A12EADD16}"/>
                </a:ext>
              </a:extLst>
            </p:cNvPr>
            <p:cNvSpPr txBox="1"/>
            <p:nvPr/>
          </p:nvSpPr>
          <p:spPr>
            <a:xfrm>
              <a:off x="2691875" y="555665"/>
              <a:ext cx="1714791" cy="1714791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4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Cuentan con permiso de pesca para merluza, pero emplean pinta o cortina, artes no incluidas en el ROP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C2B8B9-2610-0244-8361-B50EC37C413E}"/>
              </a:ext>
            </a:extLst>
          </p:cNvPr>
          <p:cNvGrpSpPr/>
          <p:nvPr/>
        </p:nvGrpSpPr>
        <p:grpSpPr>
          <a:xfrm>
            <a:off x="6034619" y="1858997"/>
            <a:ext cx="1900323" cy="1900323"/>
            <a:chOff x="4645611" y="462899"/>
            <a:chExt cx="1900323" cy="1900323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2FADBDA-F08B-7647-BD4D-D3193453A05A}"/>
                </a:ext>
              </a:extLst>
            </p:cNvPr>
            <p:cNvSpPr/>
            <p:nvPr/>
          </p:nvSpPr>
          <p:spPr>
            <a:xfrm>
              <a:off x="4645611" y="462899"/>
              <a:ext cx="1900323" cy="190032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7">
              <a:extLst>
                <a:ext uri="{FF2B5EF4-FFF2-40B4-BE49-F238E27FC236}">
                  <a16:creationId xmlns:a16="http://schemas.microsoft.com/office/drawing/2014/main" id="{F005C7E5-3A3F-9D4A-B54C-2E6DBA23D7F2}"/>
                </a:ext>
              </a:extLst>
            </p:cNvPr>
            <p:cNvSpPr txBox="1"/>
            <p:nvPr/>
          </p:nvSpPr>
          <p:spPr>
            <a:xfrm>
              <a:off x="4738377" y="555665"/>
              <a:ext cx="1714791" cy="1714791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4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Cuentan con permiso de pesca (SIFORPA1) pero excluidos de la merluza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59E877F-5E9B-174B-A49D-8865964C4500}"/>
              </a:ext>
            </a:extLst>
          </p:cNvPr>
          <p:cNvGrpSpPr/>
          <p:nvPr/>
        </p:nvGrpSpPr>
        <p:grpSpPr>
          <a:xfrm>
            <a:off x="3988117" y="3905499"/>
            <a:ext cx="1900323" cy="1900323"/>
            <a:chOff x="2599109" y="2509401"/>
            <a:chExt cx="1900323" cy="1900323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DC8A8959-4EED-1840-9238-231C00632F33}"/>
                </a:ext>
              </a:extLst>
            </p:cNvPr>
            <p:cNvSpPr/>
            <p:nvPr/>
          </p:nvSpPr>
          <p:spPr>
            <a:xfrm>
              <a:off x="2599109" y="2509401"/>
              <a:ext cx="1900323" cy="190032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9">
              <a:extLst>
                <a:ext uri="{FF2B5EF4-FFF2-40B4-BE49-F238E27FC236}">
                  <a16:creationId xmlns:a16="http://schemas.microsoft.com/office/drawing/2014/main" id="{E5ACADF9-C7A8-9342-9D63-5A2DFC926155}"/>
                </a:ext>
              </a:extLst>
            </p:cNvPr>
            <p:cNvSpPr txBox="1"/>
            <p:nvPr/>
          </p:nvSpPr>
          <p:spPr>
            <a:xfrm>
              <a:off x="2691875" y="2602167"/>
              <a:ext cx="1714791" cy="1714791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4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Embarcaciones veleras que no cuentan con permiso de pesca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F93D142-6788-264C-B3DE-5BFDDE915FDC}"/>
              </a:ext>
            </a:extLst>
          </p:cNvPr>
          <p:cNvGrpSpPr/>
          <p:nvPr/>
        </p:nvGrpSpPr>
        <p:grpSpPr>
          <a:xfrm>
            <a:off x="6034619" y="3905499"/>
            <a:ext cx="1900323" cy="1900323"/>
            <a:chOff x="4645611" y="2509401"/>
            <a:chExt cx="1900323" cy="1900323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F094452C-E305-E44B-8208-BB2F8E961CF3}"/>
                </a:ext>
              </a:extLst>
            </p:cNvPr>
            <p:cNvSpPr/>
            <p:nvPr/>
          </p:nvSpPr>
          <p:spPr>
            <a:xfrm>
              <a:off x="4645611" y="2509401"/>
              <a:ext cx="1900323" cy="1900323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11">
              <a:extLst>
                <a:ext uri="{FF2B5EF4-FFF2-40B4-BE49-F238E27FC236}">
                  <a16:creationId xmlns:a16="http://schemas.microsoft.com/office/drawing/2014/main" id="{BA45075E-1D89-EF43-95BA-1ED79786E070}"/>
                </a:ext>
              </a:extLst>
            </p:cNvPr>
            <p:cNvSpPr txBox="1"/>
            <p:nvPr/>
          </p:nvSpPr>
          <p:spPr>
            <a:xfrm>
              <a:off x="4738377" y="2602167"/>
              <a:ext cx="1714791" cy="1714791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4. Embarcaciones motorizadas sin permiso de pesca, embarcaciones artesanales con permiso de pesca que usan arrastre de fondo.</a:t>
              </a:r>
            </a:p>
          </p:txBody>
        </p:sp>
      </p:grpSp>
      <p:sp>
        <p:nvSpPr>
          <p:cNvPr id="27" name="CuadroTexto 77">
            <a:extLst>
              <a:ext uri="{FF2B5EF4-FFF2-40B4-BE49-F238E27FC236}">
                <a16:creationId xmlns:a16="http://schemas.microsoft.com/office/drawing/2014/main" id="{4E2B175D-55AF-6C49-80C8-8D992D8FF30D}"/>
              </a:ext>
            </a:extLst>
          </p:cNvPr>
          <p:cNvSpPr txBox="1"/>
          <p:nvPr/>
        </p:nvSpPr>
        <p:spPr>
          <a:xfrm>
            <a:off x="360000" y="180000"/>
            <a:ext cx="10319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rgbClr val="1D4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Acceso del pescador artesanal a la pesquería de merluza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1FCD91F-C4B3-EE49-8CC8-7BD3BC957B9F}"/>
              </a:ext>
            </a:extLst>
          </p:cNvPr>
          <p:cNvSpPr/>
          <p:nvPr/>
        </p:nvSpPr>
        <p:spPr>
          <a:xfrm>
            <a:off x="0" y="815933"/>
            <a:ext cx="252000" cy="5226134"/>
          </a:xfrm>
          <a:prstGeom prst="rect">
            <a:avLst/>
          </a:prstGeom>
          <a:solidFill>
            <a:srgbClr val="1D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75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FE22ABB-4011-40CE-B414-010410DDF5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505401"/>
              </p:ext>
            </p:extLst>
          </p:nvPr>
        </p:nvGraphicFramePr>
        <p:xfrm>
          <a:off x="486687" y="1621761"/>
          <a:ext cx="5457094" cy="4484795"/>
        </p:xfrm>
        <a:graphic>
          <a:graphicData uri="http://schemas.openxmlformats.org/drawingml/2006/table">
            <a:tbl>
              <a:tblPr firstRow="1" lastCol="1" bandRow="1">
                <a:tableStyleId>{69CF1AB2-1976-4502-BF36-3FF5EA218861}</a:tableStyleId>
              </a:tblPr>
              <a:tblGrid>
                <a:gridCol w="4410893">
                  <a:extLst>
                    <a:ext uri="{9D8B030D-6E8A-4147-A177-3AD203B41FA5}">
                      <a16:colId xmlns:a16="http://schemas.microsoft.com/office/drawing/2014/main" val="3510815111"/>
                    </a:ext>
                  </a:extLst>
                </a:gridCol>
                <a:gridCol w="1046201">
                  <a:extLst>
                    <a:ext uri="{9D8B030D-6E8A-4147-A177-3AD203B41FA5}">
                      <a16:colId xmlns:a16="http://schemas.microsoft.com/office/drawing/2014/main" val="556806297"/>
                    </a:ext>
                  </a:extLst>
                </a:gridCol>
              </a:tblGrid>
              <a:tr h="651147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Acción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9525" marB="0" anchor="ctr">
                    <a:lnR w="12700" cap="flat" cmpd="sng" algn="ctr">
                      <a:solidFill>
                        <a:srgbClr val="1D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D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Instru-mento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9525" marB="0" anchor="ctr">
                    <a:lnL w="12700" cap="flat" cmpd="sng" algn="ctr">
                      <a:solidFill>
                        <a:srgbClr val="1D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31719554"/>
                  </a:ext>
                </a:extLst>
              </a:tr>
              <a:tr h="793829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000"/>
                        <a:buFont typeface="Calibri" panose="020F0502020204030204" pitchFamily="34" charset="0"/>
                        <a:buNone/>
                      </a:pPr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Formalización de embarcaciones pesqueras artesanales no motorizadas (veleros) que no tienen permiso de pesca.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9525" marB="0" anchor="ctr">
                    <a:lnR w="12700" cap="flat" cmpd="sng" algn="ctr">
                      <a:solidFill>
                        <a:srgbClr val="1D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Ley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9525" marB="0" anchor="ctr">
                    <a:lnL w="12700" cap="flat" cmpd="sng" algn="ctr">
                      <a:solidFill>
                        <a:srgbClr val="1D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1D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3689436"/>
                  </a:ext>
                </a:extLst>
              </a:tr>
              <a:tr h="815104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PE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Habilitar y aprobar un Régimen Provisional de Pesca (RPP) artesanal: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0" marT="9525" marB="0" anchor="ctr">
                    <a:lnT w="12700" cap="flat" cmpd="sng" algn="ctr">
                      <a:solidFill>
                        <a:srgbClr val="1D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9525" marB="0" anchor="ctr">
                    <a:lnL w="12700" cap="flat" cmpd="sng" algn="ctr">
                      <a:solidFill>
                        <a:srgbClr val="1D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D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897926"/>
                  </a:ext>
                </a:extLst>
              </a:tr>
              <a:tr h="14390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2.1. Cambiar (modificar) artículos del ROP vigente:</a:t>
                      </a:r>
                    </a:p>
                    <a:p>
                      <a:pPr marL="628650" indent="-268288" algn="l" rtl="0" fontAlgn="ctr">
                        <a:buFont typeface="+mj-lt"/>
                        <a:buAutoNum type="romanLcPeriod"/>
                        <a:tabLst/>
                      </a:pPr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Incluir </a:t>
                      </a:r>
                      <a:r>
                        <a:rPr lang="es-ES" sz="1400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artes de pesca pasivos (pinta, espinel vertical y red de cortina)</a:t>
                      </a:r>
                    </a:p>
                    <a:p>
                      <a:pPr marL="628650" indent="-268288" algn="l" rtl="0" fontAlgn="ctr">
                        <a:buFont typeface="+mj-lt"/>
                        <a:buAutoNum type="romanLcPeriod"/>
                        <a:tabLst/>
                      </a:pPr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Cuotas diferenciadas.</a:t>
                      </a:r>
                    </a:p>
                    <a:p>
                      <a:pPr marL="628650" indent="-268288" algn="l" rtl="0" fontAlgn="ctr">
                        <a:buFont typeface="+mj-lt"/>
                        <a:buAutoNum type="romanLcPeriod"/>
                        <a:tabLst/>
                      </a:pPr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Incorporar función de PRODUCE para emitir RPP artesanal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9525" marB="0" anchor="ctr">
                    <a:lnR w="12700" cap="flat" cmpd="sng" algn="ctr">
                      <a:solidFill>
                        <a:srgbClr val="1D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9525" marB="0" anchor="ctr">
                    <a:lnL w="12700" cap="flat" cmpd="sng" algn="ctr">
                      <a:solidFill>
                        <a:srgbClr val="1D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D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0206034"/>
                  </a:ext>
                </a:extLst>
              </a:tr>
              <a:tr h="78565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2.2. Crear el RPP artesanal.</a:t>
                      </a:r>
                    </a:p>
                    <a:p>
                      <a:pPr marL="628650" indent="-268288" algn="l" rtl="0" fontAlgn="ctr">
                        <a:buFont typeface="+mj-lt"/>
                        <a:buAutoNum type="romanLcPeriod"/>
                        <a:tabLst/>
                      </a:pPr>
                      <a:r>
                        <a:rPr lang="es-E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Participan embarcaciones artesanales de exploratoria y veleros formalizados (punto 1)</a:t>
                      </a:r>
                    </a:p>
                  </a:txBody>
                  <a:tcPr marL="108000" marR="108000" marT="9525" marB="0" anchor="ctr">
                    <a:lnR w="12700" cap="flat" cmpd="sng" algn="ctr">
                      <a:solidFill>
                        <a:srgbClr val="1D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9525" marB="0" anchor="ctr">
                    <a:lnL w="12700" cap="flat" cmpd="sng" algn="ctr">
                      <a:solidFill>
                        <a:srgbClr val="1D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D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50728856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C4D8036E-0F27-4459-A45D-CE22CC258F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629944"/>
              </p:ext>
            </p:extLst>
          </p:nvPr>
        </p:nvGraphicFramePr>
        <p:xfrm>
          <a:off x="6171076" y="1621761"/>
          <a:ext cx="5903494" cy="4484794"/>
        </p:xfrm>
        <a:graphic>
          <a:graphicData uri="http://schemas.openxmlformats.org/drawingml/2006/table">
            <a:tbl>
              <a:tblPr firstRow="1" lastCol="1" bandRow="1">
                <a:tableStyleId>{69CF1AB2-1976-4502-BF36-3FF5EA218861}</a:tableStyleId>
              </a:tblPr>
              <a:tblGrid>
                <a:gridCol w="4961676">
                  <a:extLst>
                    <a:ext uri="{9D8B030D-6E8A-4147-A177-3AD203B41FA5}">
                      <a16:colId xmlns:a16="http://schemas.microsoft.com/office/drawing/2014/main" val="3076948287"/>
                    </a:ext>
                  </a:extLst>
                </a:gridCol>
                <a:gridCol w="941818">
                  <a:extLst>
                    <a:ext uri="{9D8B030D-6E8A-4147-A177-3AD203B41FA5}">
                      <a16:colId xmlns:a16="http://schemas.microsoft.com/office/drawing/2014/main" val="1083363812"/>
                    </a:ext>
                  </a:extLst>
                </a:gridCol>
              </a:tblGrid>
              <a:tr h="563297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Acción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9525" marB="0" anchor="ctr">
                    <a:lnR w="12700" cap="flat" cmpd="sng" algn="ctr">
                      <a:solidFill>
                        <a:srgbClr val="1D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D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Instru-mento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9525" marB="0" anchor="ctr">
                    <a:lnL w="12700" cap="flat" cmpd="sng" algn="ctr">
                      <a:solidFill>
                        <a:srgbClr val="1D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1D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933178"/>
                  </a:ext>
                </a:extLst>
              </a:tr>
              <a:tr h="839550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000"/>
                        <a:buFont typeface="Calibri" panose="020F0502020204030204" pitchFamily="34" charset="0"/>
                        <a:buNone/>
                      </a:pPr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Formalización de embarcaciones pesqueras artesanales no motorizadas (veleros) que no tienen permiso de pesca.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9525" marB="0" anchor="ctr">
                    <a:lnR w="12700" cap="flat" cmpd="sng" algn="ctr">
                      <a:solidFill>
                        <a:srgbClr val="1D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Ley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9525" marB="0" anchor="ctr">
                    <a:lnL w="12700" cap="flat" cmpd="sng" algn="ctr">
                      <a:solidFill>
                        <a:srgbClr val="1D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D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9514045"/>
                  </a:ext>
                </a:extLst>
              </a:tr>
              <a:tr h="563297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000"/>
                        <a:buFont typeface="Calibri" panose="020F0502020204030204" pitchFamily="34" charset="0"/>
                        <a:buNone/>
                      </a:pP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Nuevo ROP de merluza como “plenamente explotado” y derogación de ROP anterior </a:t>
                      </a:r>
                    </a:p>
                  </a:txBody>
                  <a:tcPr marL="108000" marR="108000" marT="9525" marB="0" anchor="ctr">
                    <a:lnR w="12700" cap="flat" cmpd="sng" algn="ctr">
                      <a:solidFill>
                        <a:srgbClr val="1D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</a:t>
                      </a:r>
                    </a:p>
                  </a:txBody>
                  <a:tcPr marL="108000" marR="108000" marT="9525" marB="0" anchor="ctr">
                    <a:lnL w="12700" cap="flat" cmpd="sng" algn="ctr">
                      <a:solidFill>
                        <a:srgbClr val="1D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D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7471831"/>
                  </a:ext>
                </a:extLst>
              </a:tr>
              <a:tr h="563297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Formalización del acceso del pescador artesanal a la pesquería de merluza: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0" marT="9525" marB="0" anchor="ctr">
                    <a:lnT w="12700" cap="flat" cmpd="sng" algn="ctr">
                      <a:solidFill>
                        <a:srgbClr val="1D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9525" marB="0" anchor="ctr">
                    <a:lnL w="12700" cap="flat" cmpd="sng" algn="ctr">
                      <a:solidFill>
                        <a:srgbClr val="1D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D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51297"/>
                  </a:ext>
                </a:extLst>
              </a:tr>
              <a:tr h="1115803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3.1. </a:t>
                      </a:r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Modificación del articulo 12 del RLGP(Otorgamiento del permiso para E.P. que han participado en pescas exploratorias o que ya hayan venido realizando la actividad y se encuentren en un listado elaborado por Produce)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9525" marB="0" anchor="ctr">
                    <a:lnR w="12700" cap="flat" cmpd="sng" algn="ctr">
                      <a:solidFill>
                        <a:srgbClr val="1D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</a:t>
                      </a:r>
                    </a:p>
                  </a:txBody>
                  <a:tcPr marL="108000" marR="108000" marT="9525" marB="0" anchor="ctr">
                    <a:lnL w="12700" cap="flat" cmpd="sng" algn="ctr">
                      <a:solidFill>
                        <a:srgbClr val="1D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D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8699111"/>
                  </a:ext>
                </a:extLst>
              </a:tr>
              <a:tr h="839550">
                <a:tc>
                  <a:txBody>
                    <a:bodyPr/>
                    <a:lstStyle/>
                    <a:p>
                      <a:pPr marL="11113" indent="-11113" algn="l" rtl="0" fontAlgn="ctr">
                        <a:tabLst/>
                      </a:pP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3.2. Aprobar listado</a:t>
                      </a:r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embarcaciones pesqueras artesanales que pescan merluza y que pueden acceder al recurso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9525" marB="0" anchor="ctr">
                    <a:lnR w="12700" cap="flat" cmpd="sng" algn="ctr">
                      <a:solidFill>
                        <a:srgbClr val="1D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</a:t>
                      </a:r>
                    </a:p>
                  </a:txBody>
                  <a:tcPr marL="108000" marR="108000" marT="9525" marB="0" anchor="ctr">
                    <a:lnL w="12700" cap="flat" cmpd="sng" algn="ctr">
                      <a:solidFill>
                        <a:srgbClr val="1D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D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93205539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9053B7F3-54A9-47E6-BCB5-CC85689828DE}"/>
              </a:ext>
            </a:extLst>
          </p:cNvPr>
          <p:cNvSpPr/>
          <p:nvPr/>
        </p:nvSpPr>
        <p:spPr>
          <a:xfrm>
            <a:off x="486688" y="814494"/>
            <a:ext cx="5457094" cy="753980"/>
          </a:xfrm>
          <a:prstGeom prst="rect">
            <a:avLst/>
          </a:prstGeom>
          <a:solidFill>
            <a:srgbClr val="1D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>
                <a:latin typeface="Arial" panose="020B0604020202020204" pitchFamily="34" charset="0"/>
                <a:cs typeface="Arial" panose="020B0604020202020204" pitchFamily="34" charset="0"/>
              </a:rPr>
              <a:t>Escenario 1: La merluza se mantiene como recurso “en recuperación”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D4499A2-0E1F-45F1-B7D9-26CE13E1BFD6}"/>
              </a:ext>
            </a:extLst>
          </p:cNvPr>
          <p:cNvSpPr/>
          <p:nvPr/>
        </p:nvSpPr>
        <p:spPr>
          <a:xfrm>
            <a:off x="6149789" y="814494"/>
            <a:ext cx="5903494" cy="753980"/>
          </a:xfrm>
          <a:prstGeom prst="rect">
            <a:avLst/>
          </a:prstGeom>
          <a:solidFill>
            <a:srgbClr val="1D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>
                <a:latin typeface="Arial" panose="020B0604020202020204" pitchFamily="34" charset="0"/>
                <a:cs typeface="Arial" panose="020B0604020202020204" pitchFamily="34" charset="0"/>
              </a:rPr>
              <a:t>Escenario 2: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La merluza pasa de “en recuperación” a “plenamente explotada”</a:t>
            </a:r>
            <a:endParaRPr lang="es-P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BF505D9-B173-4237-9F13-2DBF39808297}"/>
              </a:ext>
            </a:extLst>
          </p:cNvPr>
          <p:cNvSpPr txBox="1"/>
          <p:nvPr/>
        </p:nvSpPr>
        <p:spPr>
          <a:xfrm>
            <a:off x="473480" y="6256676"/>
            <a:ext cx="100690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200" b="1" dirty="0">
                <a:latin typeface="Arial" panose="020B0604020202020204" pitchFamily="34" charset="0"/>
                <a:cs typeface="Arial" panose="020B0604020202020204" pitchFamily="34" charset="0"/>
              </a:rPr>
              <a:t>Referencias:</a:t>
            </a:r>
          </a:p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https://drive.google.com/file/d/101urJfW4uu6GAas_icm2M_5hB9xnIbND/view</a:t>
            </a:r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https://spda.org.pe/wpfb-file/iinforme-ordenamiento-merluza-pdf/</a:t>
            </a:r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4BC0983-693E-46FE-A21F-844E4D70BBF1}"/>
              </a:ext>
            </a:extLst>
          </p:cNvPr>
          <p:cNvSpPr txBox="1"/>
          <p:nvPr/>
        </p:nvSpPr>
        <p:spPr>
          <a:xfrm>
            <a:off x="360000" y="180000"/>
            <a:ext cx="11126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rgbClr val="1D4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Propuestas de solución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C8C0A2-9378-FD45-BD01-78CAB1AFD8FB}"/>
              </a:ext>
            </a:extLst>
          </p:cNvPr>
          <p:cNvSpPr/>
          <p:nvPr/>
        </p:nvSpPr>
        <p:spPr>
          <a:xfrm>
            <a:off x="0" y="815933"/>
            <a:ext cx="252000" cy="5226134"/>
          </a:xfrm>
          <a:prstGeom prst="rect">
            <a:avLst/>
          </a:prstGeom>
          <a:solidFill>
            <a:srgbClr val="1D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040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2CD95F691C43343B03AF8255AF5925D" ma:contentTypeVersion="13" ma:contentTypeDescription="Crear nuevo documento." ma:contentTypeScope="" ma:versionID="be52c596c547a37d3f684d20abe2043d">
  <xsd:schema xmlns:xsd="http://www.w3.org/2001/XMLSchema" xmlns:xs="http://www.w3.org/2001/XMLSchema" xmlns:p="http://schemas.microsoft.com/office/2006/metadata/properties" xmlns:ns2="2fbefc63-ea6e-4e90-8aaa-9abcbfe13eb1" xmlns:ns3="f97e7523-aab7-45b1-b284-593da667ed2e" targetNamespace="http://schemas.microsoft.com/office/2006/metadata/properties" ma:root="true" ma:fieldsID="9b8d00f7a74d1093a317d2a5993cb872" ns2:_="" ns3:_="">
    <xsd:import namespace="2fbefc63-ea6e-4e90-8aaa-9abcbfe13eb1"/>
    <xsd:import namespace="f97e7523-aab7-45b1-b284-593da667ed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befc63-ea6e-4e90-8aaa-9abcbfe13e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7e7523-aab7-45b1-b284-593da667ed2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EB51AB-1C61-4E8B-92E5-48EFFE1D3F01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2fbefc63-ea6e-4e90-8aaa-9abcbfe13eb1"/>
    <ds:schemaRef ds:uri="http://schemas.openxmlformats.org/package/2006/metadata/core-properties"/>
    <ds:schemaRef ds:uri="http://purl.org/dc/elements/1.1/"/>
    <ds:schemaRef ds:uri="http://www.w3.org/XML/1998/namespace"/>
    <ds:schemaRef ds:uri="f97e7523-aab7-45b1-b284-593da667ed2e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EC28EEA-F586-4B74-BCBC-F896ED5EA9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545865-0EC5-46DA-8F3C-717917B17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befc63-ea6e-4e90-8aaa-9abcbfe13eb1"/>
    <ds:schemaRef ds:uri="f97e7523-aab7-45b1-b284-593da667ed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2853</TotalTime>
  <Words>2035</Words>
  <Application>Microsoft Macintosh PowerPoint</Application>
  <PresentationFormat>Widescreen</PresentationFormat>
  <Paragraphs>204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Tema de Office</vt:lpstr>
      <vt:lpstr>Tema de Office</vt:lpstr>
      <vt:lpstr>PowerPoint Presentation</vt:lpstr>
      <vt:lpstr>PowerPoint Presentation</vt:lpstr>
      <vt:lpstr>PowerPoint Presentation</vt:lpstr>
      <vt:lpstr>2. Situación actual de la pesquería de merluza</vt:lpstr>
      <vt:lpstr>3. Historia de la pesquería de merluza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Árbol de Problemas - Caballitos de Totora de Huanchaco</dc:title>
  <dc:creator>Ricardo Bandin</dc:creator>
  <cp:lastModifiedBy>Juan Ignacio Sarmiento</cp:lastModifiedBy>
  <cp:revision>216</cp:revision>
  <dcterms:created xsi:type="dcterms:W3CDTF">2021-03-05T01:59:59Z</dcterms:created>
  <dcterms:modified xsi:type="dcterms:W3CDTF">2021-09-03T18:29:06Z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0x01010012CD95F691C43343B03AF8255AF5925D</vt:lpwstr>
  </property>
</Properties>
</file>